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5" r:id="rId3"/>
    <p:sldId id="278" r:id="rId4"/>
    <p:sldId id="276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729" autoAdjust="0"/>
    <p:restoredTop sz="94681" autoAdjust="0"/>
  </p:normalViewPr>
  <p:slideViewPr>
    <p:cSldViewPr>
      <p:cViewPr>
        <p:scale>
          <a:sx n="75" d="100"/>
          <a:sy n="75" d="100"/>
        </p:scale>
        <p:origin x="-468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200DB-AFDD-45B3-9AC0-2B70D5031015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2A23F-03EC-4206-9D57-2C4117A68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4325-EF44-4645-B70A-D29CA21A3428}" type="datetimeFigureOut">
              <a:rPr lang="en-US" smtClean="0"/>
              <a:pPr/>
              <a:t>12/7/2008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Inventory Theory</a:t>
            </a:r>
            <a:br>
              <a:rPr lang="en-US" smtClean="0"/>
            </a:br>
            <a:r>
              <a:rPr lang="en-US" smtClean="0"/>
              <a:t>Continuous Review</a:t>
            </a:r>
            <a:br>
              <a:rPr lang="en-US" smtClean="0"/>
            </a:br>
            <a:r>
              <a:rPr lang="en-US" smtClean="0"/>
              <a:t>Math 305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1752600"/>
          </a:xfrm>
        </p:spPr>
        <p:txBody>
          <a:bodyPr/>
          <a:lstStyle/>
          <a:p>
            <a:r>
              <a:rPr lang="en-US" smtClean="0"/>
              <a:t>12/7/08</a:t>
            </a:r>
            <a:endParaRPr lang="en-US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Review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Previous model: periodic review</a:t>
            </a:r>
          </a:p>
          <a:p>
            <a:pPr lvl="1"/>
            <a:r>
              <a:rPr lang="en-US" smtClean="0"/>
              <a:t>orders placed at the begining of periods</a:t>
            </a:r>
          </a:p>
          <a:p>
            <a:r>
              <a:rPr lang="en-US" smtClean="0"/>
              <a:t>Continuous review: an order may be placed at any time</a:t>
            </a:r>
          </a:p>
          <a:p>
            <a:r>
              <a:rPr lang="en-US" smtClean="0"/>
              <a:t>What is an inventory policy?</a:t>
            </a:r>
          </a:p>
          <a:p>
            <a:pPr lvl="2"/>
            <a:r>
              <a:rPr lang="en-US" smtClean="0"/>
              <a:t>when to order more</a:t>
            </a:r>
          </a:p>
          <a:p>
            <a:pPr lvl="2"/>
            <a:r>
              <a:rPr lang="en-US" smtClean="0"/>
              <a:t>how much to order</a:t>
            </a:r>
          </a:p>
          <a:p>
            <a:r>
              <a:rPr lang="en-US" smtClean="0"/>
              <a:t>Costs</a:t>
            </a:r>
          </a:p>
          <a:p>
            <a:pPr lvl="1"/>
            <a:r>
              <a:rPr lang="en-US" smtClean="0"/>
              <a:t>o</a:t>
            </a:r>
            <a:r>
              <a:rPr lang="en-US" smtClean="0"/>
              <a:t>rdering </a:t>
            </a:r>
            <a:r>
              <a:rPr lang="en-US" smtClean="0"/>
              <a:t>/</a:t>
            </a:r>
            <a:r>
              <a:rPr lang="en-US" smtClean="0"/>
              <a:t>production (paperwork</a:t>
            </a:r>
            <a:r>
              <a:rPr lang="en-US" smtClean="0"/>
              <a:t>, delivery charges, per </a:t>
            </a:r>
            <a:r>
              <a:rPr lang="en-US" smtClean="0"/>
              <a:t>unit </a:t>
            </a:r>
            <a:r>
              <a:rPr lang="en-US" smtClean="0"/>
              <a:t>charges)</a:t>
            </a:r>
            <a:endParaRPr lang="en-US" smtClean="0"/>
          </a:p>
          <a:p>
            <a:pPr lvl="1"/>
            <a:r>
              <a:rPr lang="en-US" smtClean="0"/>
              <a:t>holding (storage, spoilage, opportunity</a:t>
            </a:r>
            <a:endParaRPr lang="en-US" smtClean="0"/>
          </a:p>
          <a:p>
            <a:pPr lvl="1"/>
            <a:r>
              <a:rPr lang="en-US" smtClean="0"/>
              <a:t>shortage  (possible </a:t>
            </a:r>
            <a:r>
              <a:rPr lang="en-US" smtClean="0"/>
              <a:t>loss </a:t>
            </a:r>
            <a:r>
              <a:rPr lang="en-US" smtClean="0"/>
              <a:t>of </a:t>
            </a:r>
            <a:r>
              <a:rPr lang="en-US" smtClean="0"/>
              <a:t>sale, cost </a:t>
            </a:r>
            <a:r>
              <a:rPr lang="en-US" smtClean="0"/>
              <a:t>of filling </a:t>
            </a:r>
            <a:r>
              <a:rPr lang="en-US" smtClean="0"/>
              <a:t>back </a:t>
            </a:r>
            <a:r>
              <a:rPr lang="en-US" smtClean="0"/>
              <a:t>order)</a:t>
            </a:r>
            <a:endParaRPr lang="en-US" smtClean="0"/>
          </a:p>
          <a:p>
            <a:pPr lvl="1"/>
            <a:r>
              <a:rPr lang="en-US" smtClean="0"/>
              <a:t>revenues </a:t>
            </a:r>
            <a:r>
              <a:rPr lang="en-US" smtClean="0"/>
              <a:t>(not usually counted)</a:t>
            </a:r>
          </a:p>
          <a:p>
            <a:pPr lvl="1"/>
            <a:r>
              <a:rPr lang="en-US" smtClean="0"/>
              <a:t>salvage </a:t>
            </a:r>
            <a:r>
              <a:rPr lang="en-US" smtClean="0"/>
              <a:t>value (at end of inventory period)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Deterministic Example, No Shortages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My factory needs 8000 speakers/month for the TVs it makes</a:t>
            </a:r>
          </a:p>
          <a:p>
            <a:pPr lvl="1"/>
            <a:r>
              <a:rPr lang="en-US" smtClean="0"/>
              <a:t>speakers are produced in batches</a:t>
            </a:r>
          </a:p>
          <a:p>
            <a:pPr lvl="1"/>
            <a:r>
              <a:rPr lang="en-US" smtClean="0"/>
              <a:t>setup cost per batch: $12,000 per run (retooling, startup,...)</a:t>
            </a:r>
          </a:p>
          <a:p>
            <a:pPr lvl="1"/>
            <a:r>
              <a:rPr lang="en-US" smtClean="0"/>
              <a:t>per speaker cost of $10</a:t>
            </a:r>
          </a:p>
          <a:p>
            <a:r>
              <a:rPr lang="en-US" smtClean="0"/>
              <a:t>How much do I produce/order at a time?  (Q)</a:t>
            </a:r>
          </a:p>
          <a:p>
            <a:r>
              <a:rPr lang="en-US" smtClean="0"/>
              <a:t>            </a:t>
            </a:r>
            <a:r>
              <a:rPr lang="en-US" sz="2000" smtClean="0"/>
              <a:t> Q</a:t>
            </a:r>
          </a:p>
          <a:p>
            <a:r>
              <a:rPr lang="en-US" sz="1800" smtClean="0"/>
              <a:t>(speakers)</a:t>
            </a:r>
          </a:p>
          <a:p>
            <a:r>
              <a:rPr lang="en-US" sz="2000" smtClean="0"/>
              <a:t>                                                                </a:t>
            </a:r>
            <a:endParaRPr lang="en-US" sz="2000" smtClean="0"/>
          </a:p>
          <a:p>
            <a:r>
              <a:rPr lang="en-US" sz="2000" smtClean="0"/>
              <a:t>                                    </a:t>
            </a:r>
            <a:r>
              <a:rPr lang="en-US" sz="1800" smtClean="0"/>
              <a:t>Q/a                            (time)</a:t>
            </a:r>
          </a:p>
          <a:p>
            <a:r>
              <a:rPr lang="en-US" smtClean="0"/>
              <a:t>In general</a:t>
            </a:r>
          </a:p>
          <a:p>
            <a:pPr lvl="1">
              <a:buNone/>
            </a:pPr>
            <a:r>
              <a:rPr lang="en-US" smtClean="0"/>
              <a:t>K = set up cost</a:t>
            </a:r>
          </a:p>
          <a:p>
            <a:pPr lvl="1">
              <a:buNone/>
            </a:pPr>
            <a:r>
              <a:rPr lang="en-US" smtClean="0"/>
              <a:t>c = per unit cost      →  production cost/cycle = K + cQ</a:t>
            </a:r>
          </a:p>
          <a:p>
            <a:pPr lvl="1">
              <a:buNone/>
            </a:pPr>
            <a:r>
              <a:rPr lang="en-US" smtClean="0"/>
              <a:t>a = rate of demand → cycle length = Q/a</a:t>
            </a:r>
          </a:p>
          <a:p>
            <a:pPr lvl="1">
              <a:buNone/>
            </a:pPr>
            <a:r>
              <a:rPr lang="en-US" smtClean="0"/>
              <a:t>h = holding cost      →  holding cost per cycle = (Q/a)(Q/a) h = (hQ</a:t>
            </a:r>
            <a:r>
              <a:rPr lang="en-US" baseline="30000" smtClean="0"/>
              <a:t>2</a:t>
            </a:r>
            <a:r>
              <a:rPr lang="en-US" smtClean="0"/>
              <a:t>)/2a</a:t>
            </a:r>
          </a:p>
          <a:p>
            <a:pPr lvl="1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027906" y="3771106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00200" y="43434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00200" y="3352800"/>
            <a:ext cx="11430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43200" y="3352800"/>
            <a:ext cx="11430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2248694" y="3847306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 Shortages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983163"/>
          </a:xfrm>
        </p:spPr>
        <p:txBody>
          <a:bodyPr/>
          <a:lstStyle/>
          <a:p>
            <a:r>
              <a:rPr lang="en-US" smtClean="0"/>
              <a:t>Total cost per cycle       = K </a:t>
            </a:r>
            <a:r>
              <a:rPr lang="en-US" smtClean="0"/>
              <a:t>+ </a:t>
            </a:r>
            <a:r>
              <a:rPr lang="en-US" smtClean="0"/>
              <a:t>cQ + </a:t>
            </a:r>
            <a:r>
              <a:rPr lang="en-US" smtClean="0"/>
              <a:t>(hQ</a:t>
            </a:r>
            <a:r>
              <a:rPr lang="en-US" baseline="30000" smtClean="0"/>
              <a:t>2</a:t>
            </a:r>
            <a:r>
              <a:rPr lang="en-US" smtClean="0"/>
              <a:t>)/</a:t>
            </a:r>
            <a:r>
              <a:rPr lang="en-US" smtClean="0"/>
              <a:t>2a</a:t>
            </a:r>
          </a:p>
          <a:p>
            <a:r>
              <a:rPr lang="en-US" smtClean="0"/>
              <a:t>Cost </a:t>
            </a:r>
            <a:r>
              <a:rPr lang="en-US" smtClean="0"/>
              <a:t>per </a:t>
            </a:r>
            <a:r>
              <a:rPr lang="en-US" smtClean="0"/>
              <a:t>unit time T(Q</a:t>
            </a:r>
            <a:r>
              <a:rPr lang="en-US" smtClean="0"/>
              <a:t>) = </a:t>
            </a:r>
            <a:r>
              <a:rPr lang="en-US" u="sng" smtClean="0"/>
              <a:t>K + cQ + (hQ</a:t>
            </a:r>
            <a:r>
              <a:rPr lang="en-US" u="sng" baseline="30000" smtClean="0"/>
              <a:t>2</a:t>
            </a:r>
            <a:r>
              <a:rPr lang="en-US" u="sng" smtClean="0"/>
              <a:t>)/</a:t>
            </a:r>
            <a:r>
              <a:rPr lang="en-US" u="sng" smtClean="0"/>
              <a:t>2a     </a:t>
            </a:r>
            <a:r>
              <a:rPr lang="en-US" smtClean="0"/>
              <a:t>= aK/Q + ac + hQ/2</a:t>
            </a:r>
          </a:p>
          <a:p>
            <a:r>
              <a:rPr lang="en-US" smtClean="0"/>
              <a:t>                                                    Q/a</a:t>
            </a:r>
          </a:p>
          <a:p>
            <a:r>
              <a:rPr lang="en-US" sz="1800" smtClean="0"/>
              <a:t>T(Q)</a:t>
            </a:r>
          </a:p>
          <a:p>
            <a:r>
              <a:rPr lang="en-US" sz="2000" smtClean="0"/>
              <a:t>                                                                  dT/dQ =  -aK/Q</a:t>
            </a:r>
            <a:r>
              <a:rPr lang="en-US" sz="2000" baseline="30000" smtClean="0"/>
              <a:t>2</a:t>
            </a:r>
            <a:r>
              <a:rPr lang="en-US" sz="2000" smtClean="0"/>
              <a:t> +h/2</a:t>
            </a:r>
          </a:p>
          <a:p>
            <a:r>
              <a:rPr lang="en-US" sz="2000" smtClean="0"/>
              <a:t>                                                                  Q* = </a:t>
            </a:r>
            <a:r>
              <a:rPr lang="en-US" sz="2800" smtClean="0"/>
              <a:t>√</a:t>
            </a:r>
            <a:r>
              <a:rPr lang="en-US" sz="2000" smtClean="0"/>
              <a:t> </a:t>
            </a:r>
            <a:r>
              <a:rPr lang="en-US" sz="2000" smtClean="0"/>
              <a:t>2aK/h  = EOQ</a:t>
            </a:r>
          </a:p>
          <a:p>
            <a:r>
              <a:rPr lang="en-US" sz="1800" smtClean="0"/>
              <a:t>                                                                          t   =  Q/a = </a:t>
            </a:r>
            <a:r>
              <a:rPr lang="en-US" sz="2800" smtClean="0"/>
              <a:t>√ </a:t>
            </a:r>
            <a:r>
              <a:rPr lang="en-US" sz="1800" smtClean="0"/>
              <a:t>2K/ah</a:t>
            </a:r>
            <a:endParaRPr lang="en-US" sz="1800" smtClean="0"/>
          </a:p>
          <a:p>
            <a:r>
              <a:rPr lang="en-US" sz="1800" smtClean="0"/>
              <a:t>                     Q*                          Q</a:t>
            </a:r>
          </a:p>
          <a:p>
            <a:endParaRPr lang="en-US" sz="1800" smtClean="0"/>
          </a:p>
          <a:p>
            <a:r>
              <a:rPr lang="en-US" sz="2000" smtClean="0"/>
              <a:t>TVs: </a:t>
            </a:r>
          </a:p>
          <a:p>
            <a:r>
              <a:rPr lang="en-US" sz="2000" smtClean="0"/>
              <a:t>     T(Q) = (8000)(12,000)/Q + 8000 + .30Q/2</a:t>
            </a:r>
          </a:p>
          <a:p>
            <a:r>
              <a:rPr lang="en-US" sz="2000" smtClean="0"/>
              <a:t>        Q* = 25,298</a:t>
            </a:r>
          </a:p>
          <a:p>
            <a:r>
              <a:rPr lang="en-US" sz="2000" smtClean="0"/>
              <a:t>         t* = 3.2 months</a:t>
            </a:r>
          </a:p>
          <a:p>
            <a:endParaRPr lang="en-US" sz="1800" smtClean="0"/>
          </a:p>
          <a:p>
            <a:endParaRPr lang="en-US" sz="180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42106" y="3162300"/>
            <a:ext cx="14485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6800" y="38862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207105" y="2489200"/>
            <a:ext cx="1688495" cy="1267581"/>
          </a:xfrm>
          <a:custGeom>
            <a:avLst/>
            <a:gdLst>
              <a:gd name="connsiteX0" fmla="*/ 0 w 1688495"/>
              <a:gd name="connsiteY0" fmla="*/ 137886 h 1267581"/>
              <a:gd name="connsiteX1" fmla="*/ 130628 w 1688495"/>
              <a:gd name="connsiteY1" fmla="*/ 834571 h 1267581"/>
              <a:gd name="connsiteX2" fmla="*/ 275771 w 1688495"/>
              <a:gd name="connsiteY2" fmla="*/ 1052286 h 1267581"/>
              <a:gd name="connsiteX3" fmla="*/ 580571 w 1688495"/>
              <a:gd name="connsiteY3" fmla="*/ 1124857 h 1267581"/>
              <a:gd name="connsiteX4" fmla="*/ 1524000 w 1688495"/>
              <a:gd name="connsiteY4" fmla="*/ 195943 h 1267581"/>
              <a:gd name="connsiteX5" fmla="*/ 1567542 w 1688495"/>
              <a:gd name="connsiteY5" fmla="*/ 21771 h 1267581"/>
              <a:gd name="connsiteX6" fmla="*/ 1611085 w 1688495"/>
              <a:gd name="connsiteY6" fmla="*/ 65314 h 1267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8495" h="1267581">
                <a:moveTo>
                  <a:pt x="0" y="137886"/>
                </a:moveTo>
                <a:cubicBezTo>
                  <a:pt x="42333" y="410028"/>
                  <a:pt x="84666" y="682171"/>
                  <a:pt x="130628" y="834571"/>
                </a:cubicBezTo>
                <a:cubicBezTo>
                  <a:pt x="176590" y="986971"/>
                  <a:pt x="200780" y="1003905"/>
                  <a:pt x="275771" y="1052286"/>
                </a:cubicBezTo>
                <a:cubicBezTo>
                  <a:pt x="350762" y="1100667"/>
                  <a:pt x="372533" y="1267581"/>
                  <a:pt x="580571" y="1124857"/>
                </a:cubicBezTo>
                <a:cubicBezTo>
                  <a:pt x="788609" y="982133"/>
                  <a:pt x="1359505" y="379791"/>
                  <a:pt x="1524000" y="195943"/>
                </a:cubicBezTo>
                <a:cubicBezTo>
                  <a:pt x="1688495" y="12095"/>
                  <a:pt x="1553028" y="43542"/>
                  <a:pt x="1567542" y="21771"/>
                </a:cubicBezTo>
                <a:cubicBezTo>
                  <a:pt x="1582056" y="0"/>
                  <a:pt x="1596570" y="32657"/>
                  <a:pt x="1611085" y="6531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667000" y="2514600"/>
            <a:ext cx="228600" cy="228600"/>
          </a:xfrm>
          <a:prstGeom prst="ellipse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096000" y="4226560"/>
          <a:ext cx="236220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Q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T(Q)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∞</a:t>
                      </a:r>
                      <a:endParaRPr 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10,000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19,100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20,000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15,800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30,000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15,700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40,000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16,400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5019675" y="3328761"/>
            <a:ext cx="6096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09772" y="3842658"/>
            <a:ext cx="6096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Shortages Allowed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Shortage cost p per unfilled unit of demand per unit time</a:t>
            </a:r>
            <a:endParaRPr lang="en-US" smtClean="0"/>
          </a:p>
          <a:p>
            <a:endParaRPr lang="en-US" smtClean="0"/>
          </a:p>
          <a:p>
            <a:r>
              <a:rPr lang="en-US" sz="2000" smtClean="0"/>
              <a:t> </a:t>
            </a:r>
            <a:r>
              <a:rPr lang="en-US" sz="2000" smtClean="0"/>
              <a:t>         </a:t>
            </a:r>
            <a:r>
              <a:rPr lang="en-US" sz="1800" smtClean="0"/>
              <a:t>S </a:t>
            </a:r>
          </a:p>
          <a:p>
            <a:r>
              <a:rPr lang="en-US" sz="1800" smtClean="0"/>
              <a:t>Q</a:t>
            </a:r>
            <a:r>
              <a:rPr lang="en-US" sz="1800" smtClean="0"/>
              <a:t>   </a:t>
            </a:r>
          </a:p>
          <a:p>
            <a:r>
              <a:rPr lang="en-US" sz="1800" smtClean="0"/>
              <a:t> </a:t>
            </a:r>
            <a:r>
              <a:rPr lang="en-US" sz="1800" smtClean="0"/>
              <a:t>                           S/a       Q/a</a:t>
            </a:r>
          </a:p>
          <a:p>
            <a:endParaRPr lang="en-US" sz="1800" smtClean="0"/>
          </a:p>
          <a:p>
            <a:r>
              <a:rPr lang="en-US" sz="2000" smtClean="0"/>
              <a:t>shortage: p(Q/a-S/a)(Q-s)/2 = p(Q-S)</a:t>
            </a:r>
            <a:r>
              <a:rPr lang="en-US" sz="2000" baseline="30000" smtClean="0"/>
              <a:t>2</a:t>
            </a:r>
            <a:r>
              <a:rPr lang="en-US" sz="2000" smtClean="0"/>
              <a:t> /2a</a:t>
            </a:r>
          </a:p>
          <a:p>
            <a:r>
              <a:rPr lang="en-US" sz="2000" smtClean="0"/>
              <a:t>T(Q,S) = </a:t>
            </a:r>
            <a:r>
              <a:rPr lang="en-US" sz="2000" u="sng" smtClean="0"/>
              <a:t>K + cQ - hS</a:t>
            </a:r>
            <a:r>
              <a:rPr lang="en-US" sz="2000" u="sng" baseline="30000" smtClean="0"/>
              <a:t>2</a:t>
            </a:r>
            <a:r>
              <a:rPr lang="en-US" sz="2000" u="sng" smtClean="0"/>
              <a:t>/2a + p(Q-S)</a:t>
            </a:r>
            <a:r>
              <a:rPr lang="en-US" sz="2000" u="sng" baseline="30000" smtClean="0"/>
              <a:t>2</a:t>
            </a:r>
            <a:r>
              <a:rPr lang="en-US" sz="2000" u="sng" smtClean="0"/>
              <a:t>/2a</a:t>
            </a:r>
            <a:r>
              <a:rPr lang="en-US" sz="2000" smtClean="0"/>
              <a:t> </a:t>
            </a:r>
            <a:r>
              <a:rPr lang="en-US" sz="2000" smtClean="0"/>
              <a:t>  = aK/Q + ac +  hS</a:t>
            </a:r>
            <a:r>
              <a:rPr lang="en-US" sz="2000" baseline="30000" smtClean="0"/>
              <a:t>2</a:t>
            </a:r>
            <a:r>
              <a:rPr lang="en-US" sz="2000" smtClean="0"/>
              <a:t>/2Q   + p(Q-S)</a:t>
            </a:r>
            <a:r>
              <a:rPr lang="en-US" sz="2000" baseline="30000" smtClean="0"/>
              <a:t> 2</a:t>
            </a:r>
            <a:r>
              <a:rPr lang="en-US" sz="2000" smtClean="0"/>
              <a:t>/2a</a:t>
            </a:r>
          </a:p>
          <a:p>
            <a:r>
              <a:rPr lang="en-US" sz="2000" smtClean="0"/>
              <a:t> </a:t>
            </a:r>
            <a:r>
              <a:rPr lang="en-US" sz="2000" smtClean="0"/>
              <a:t>                             Q/a</a:t>
            </a:r>
            <a:endParaRPr lang="en-US" sz="2000" smtClean="0"/>
          </a:p>
          <a:p>
            <a:r>
              <a:rPr lang="en-US" sz="2000" smtClean="0"/>
              <a:t>(...  messy partial derivatives...)</a:t>
            </a:r>
            <a:endParaRPr lang="en-US" sz="800" smtClean="0"/>
          </a:p>
          <a:p>
            <a:endParaRPr lang="en-US" sz="800" smtClean="0"/>
          </a:p>
          <a:p>
            <a:r>
              <a:rPr lang="en-US" sz="2000" smtClean="0"/>
              <a:t>    S* = </a:t>
            </a:r>
            <a:r>
              <a:rPr lang="en-US" sz="2800" smtClean="0"/>
              <a:t>√</a:t>
            </a:r>
            <a:r>
              <a:rPr lang="en-US" sz="2000" smtClean="0"/>
              <a:t>2aK/h </a:t>
            </a:r>
            <a:r>
              <a:rPr lang="en-US" sz="2800" smtClean="0"/>
              <a:t>√</a:t>
            </a:r>
            <a:r>
              <a:rPr lang="en-US" sz="2000" smtClean="0"/>
              <a:t> p/(p+h)</a:t>
            </a:r>
          </a:p>
          <a:p>
            <a:endParaRPr lang="en-US" sz="800" smtClean="0"/>
          </a:p>
          <a:p>
            <a:r>
              <a:rPr lang="en-US" sz="2000" smtClean="0"/>
              <a:t>    Q* </a:t>
            </a:r>
            <a:r>
              <a:rPr lang="en-US" sz="2000" smtClean="0"/>
              <a:t>= </a:t>
            </a:r>
            <a:r>
              <a:rPr lang="en-US" sz="2800" smtClean="0"/>
              <a:t>√</a:t>
            </a:r>
            <a:r>
              <a:rPr lang="en-US" sz="2000" smtClean="0"/>
              <a:t> </a:t>
            </a:r>
            <a:r>
              <a:rPr lang="en-US" sz="2000" smtClean="0"/>
              <a:t>2aK/h </a:t>
            </a:r>
            <a:r>
              <a:rPr lang="en-US" sz="2800" smtClean="0"/>
              <a:t> </a:t>
            </a:r>
            <a:r>
              <a:rPr lang="en-US" sz="2800" smtClean="0"/>
              <a:t>√</a:t>
            </a:r>
            <a:r>
              <a:rPr lang="en-US" sz="2800" smtClean="0"/>
              <a:t> </a:t>
            </a:r>
            <a:r>
              <a:rPr lang="en-US" sz="2000" smtClean="0"/>
              <a:t>(p+h)/p</a:t>
            </a:r>
          </a:p>
          <a:p>
            <a:r>
              <a:rPr lang="en-US" sz="2000" smtClean="0"/>
              <a:t>What happens  as p → ∞?  as p↓</a:t>
            </a:r>
            <a:endParaRPr lang="en-US" sz="2000" smtClean="0"/>
          </a:p>
          <a:p>
            <a:endParaRPr lang="en-US" sz="2000" smtClean="0"/>
          </a:p>
          <a:p>
            <a:endParaRPr lang="en-US" sz="200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762000" y="25146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0" y="2819400"/>
            <a:ext cx="3124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1371600" y="2057401"/>
            <a:ext cx="13716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2438400" y="1981201"/>
            <a:ext cx="13716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1866900" y="2552700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Brace 14"/>
          <p:cNvSpPr/>
          <p:nvPr/>
        </p:nvSpPr>
        <p:spPr>
          <a:xfrm>
            <a:off x="1219200" y="1905000"/>
            <a:ext cx="198119" cy="838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>
            <a:off x="685800" y="1905000"/>
            <a:ext cx="304800" cy="1447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385889" y="5157785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86000" y="5157793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476370" y="5813427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438400" y="5794375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562600" y="4648200"/>
            <a:ext cx="335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 for speakers = 1.10</a:t>
            </a:r>
          </a:p>
          <a:p>
            <a:r>
              <a:rPr lang="en-US" smtClean="0"/>
              <a:t>S* = EOQ(√ 1.1/(1.1+.3)  = 22,424</a:t>
            </a:r>
          </a:p>
          <a:p>
            <a:r>
              <a:rPr lang="en-US" smtClean="0"/>
              <a:t>Q* </a:t>
            </a:r>
            <a:r>
              <a:rPr lang="en-US" smtClean="0"/>
              <a:t>= EOQ(</a:t>
            </a:r>
            <a:r>
              <a:rPr lang="en-US" smtClean="0"/>
              <a:t>√ </a:t>
            </a:r>
            <a:r>
              <a:rPr lang="en-US" smtClean="0"/>
              <a:t>(</a:t>
            </a:r>
            <a:r>
              <a:rPr lang="en-US" smtClean="0"/>
              <a:t>1.1+.</a:t>
            </a:r>
            <a:r>
              <a:rPr lang="en-US" smtClean="0"/>
              <a:t>3</a:t>
            </a:r>
            <a:r>
              <a:rPr lang="en-US" smtClean="0"/>
              <a:t>)/1.1) = 28,540</a:t>
            </a:r>
          </a:p>
          <a:p>
            <a:r>
              <a:rPr lang="en-US" smtClean="0"/>
              <a:t>Q-S = max shortage = 6116</a:t>
            </a:r>
            <a:endParaRPr lang="en-US" smtClean="0"/>
          </a:p>
          <a:p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6643689" y="5011737"/>
            <a:ext cx="1143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705600" y="5294312"/>
            <a:ext cx="1143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3216</TotalTime>
  <Words>438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Inventory Theory Continuous Review Math 305     </vt:lpstr>
      <vt:lpstr>Continuous Review</vt:lpstr>
      <vt:lpstr>Deterministic Example, No Shortages</vt:lpstr>
      <vt:lpstr>No Shortages</vt:lpstr>
      <vt:lpstr>Shortages Allowed</vt:lpstr>
    </vt:vector>
  </TitlesOfParts>
  <Company>wells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305 2008</dc:title>
  <dc:creator>carol shilepsky</dc:creator>
  <cp:lastModifiedBy>carol shilepsky</cp:lastModifiedBy>
  <cp:revision>259</cp:revision>
  <dcterms:created xsi:type="dcterms:W3CDTF">2008-10-19T14:47:04Z</dcterms:created>
  <dcterms:modified xsi:type="dcterms:W3CDTF">2008-12-07T19:19:16Z</dcterms:modified>
</cp:coreProperties>
</file>