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8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1" autoAdjust="0"/>
    <p:restoredTop sz="94620" autoAdjust="0"/>
  </p:normalViewPr>
  <p:slideViewPr>
    <p:cSldViewPr>
      <p:cViewPr varScale="1">
        <p:scale>
          <a:sx n="74" d="100"/>
          <a:sy n="74" d="100"/>
        </p:scale>
        <p:origin x="-1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200DB-AFDD-45B3-9AC0-2B70D5031015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A23F-03EC-4206-9D57-2C4117A68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4325-EF44-4645-B70A-D29CA21A3428}" type="datetimeFigureOut">
              <a:rPr lang="en-US" smtClean="0"/>
              <a:pPr/>
              <a:t>10/28/2008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 </a:t>
            </a:r>
            <a:br>
              <a:rPr lang="en-US" dirty="0" smtClean="0"/>
            </a:br>
            <a:r>
              <a:rPr lang="en-US" dirty="0" smtClean="0"/>
              <a:t>Transportation, Assignment, and Transshipment Problems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305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Each person can do one job, s</a:t>
            </a:r>
            <a:r>
              <a:rPr lang="en-US" baseline="-25000" dirty="0" smtClean="0"/>
              <a:t>i</a:t>
            </a:r>
            <a:r>
              <a:rPr lang="en-US" dirty="0" smtClean="0"/>
              <a:t> = 1</a:t>
            </a:r>
          </a:p>
          <a:p>
            <a:pPr hangingPunct="0"/>
            <a:r>
              <a:rPr lang="en-US" dirty="0" smtClean="0"/>
              <a:t>Each job is done by one person , d</a:t>
            </a:r>
            <a:r>
              <a:rPr lang="en-US" baseline="-25000" dirty="0" smtClean="0"/>
              <a:t>j</a:t>
            </a:r>
            <a:r>
              <a:rPr lang="en-US" dirty="0" smtClean="0"/>
              <a:t> = 1</a:t>
            </a:r>
          </a:p>
          <a:p>
            <a:pPr marL="342900" lvl="1" indent="-342900" hangingPunct="0"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ij </a:t>
            </a:r>
            <a:r>
              <a:rPr lang="en-US" sz="2400" dirty="0" smtClean="0"/>
              <a:t>= cost or benefit when person i does job j</a:t>
            </a:r>
          </a:p>
          <a:p>
            <a:pPr hangingPunct="0"/>
            <a:r>
              <a:rPr lang="en-US" dirty="0" smtClean="0"/>
              <a:t>	                               Job</a:t>
            </a:r>
          </a:p>
          <a:p>
            <a:pPr hangingPunct="0"/>
            <a:r>
              <a:rPr lang="en-US" dirty="0" smtClean="0"/>
              <a:t> </a:t>
            </a:r>
          </a:p>
          <a:p>
            <a:pPr hangingPunct="0"/>
            <a:r>
              <a:rPr lang="en-US" dirty="0" smtClean="0"/>
              <a:t>	</a:t>
            </a:r>
          </a:p>
          <a:p>
            <a:pPr hangingPunct="0"/>
            <a:r>
              <a:rPr lang="en-US" dirty="0" smtClean="0"/>
              <a:t>Person</a:t>
            </a:r>
          </a:p>
          <a:p>
            <a:pPr hangingPunct="0"/>
            <a:endParaRPr lang="en-US" dirty="0" smtClean="0"/>
          </a:p>
          <a:p>
            <a:pPr hangingPunct="0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E.g. 5 students in a class divide a 5 problem exam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3048000"/>
          <a:ext cx="5715000" cy="222504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66800"/>
                <a:gridCol w="838200"/>
                <a:gridCol w="952500"/>
                <a:gridCol w="952500"/>
                <a:gridCol w="952500"/>
                <a:gridCol w="9525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n2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...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...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Transshipment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Shipments are allowed to go through intermediate destinations</a:t>
            </a:r>
          </a:p>
          <a:p>
            <a:r>
              <a:rPr lang="en-US" dirty="0" smtClean="0"/>
              <a:t>Can be solved as a </a:t>
            </a:r>
            <a:r>
              <a:rPr lang="en-US" smtClean="0"/>
              <a:t>transportation </a:t>
            </a:r>
            <a:r>
              <a:rPr lang="en-US" smtClean="0"/>
              <a:t>problem</a:t>
            </a:r>
          </a:p>
          <a:p>
            <a:r>
              <a:rPr lang="en-US" smtClean="0"/>
              <a:t>Won't cover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Types of 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Have </a:t>
            </a:r>
            <a:r>
              <a:rPr lang="en-US" smtClean="0"/>
              <a:t>used </a:t>
            </a:r>
            <a:r>
              <a:rPr lang="en-US" dirty="0" smtClean="0"/>
              <a:t>linear </a:t>
            </a:r>
            <a:r>
              <a:rPr lang="en-US" smtClean="0"/>
              <a:t>programming </a:t>
            </a:r>
            <a:r>
              <a:rPr lang="en-US" smtClean="0"/>
              <a:t>to </a:t>
            </a:r>
            <a:r>
              <a:rPr lang="en-US" dirty="0" smtClean="0"/>
              <a:t>formulate </a:t>
            </a:r>
            <a:r>
              <a:rPr lang="en-US" smtClean="0"/>
              <a:t>and </a:t>
            </a:r>
            <a:r>
              <a:rPr lang="en-US" smtClean="0"/>
              <a:t>solve </a:t>
            </a:r>
            <a:r>
              <a:rPr lang="en-US" dirty="0" smtClean="0"/>
              <a:t>two types of problem:</a:t>
            </a:r>
            <a:endParaRPr lang="en-US" sz="1600" dirty="0" smtClean="0"/>
          </a:p>
          <a:p>
            <a:pPr hangingPunct="0"/>
            <a:r>
              <a:rPr lang="en-US" sz="1600" dirty="0" smtClean="0"/>
              <a:t> </a:t>
            </a:r>
          </a:p>
          <a:p>
            <a:pPr hangingPunct="0"/>
            <a:r>
              <a:rPr lang="en-US" dirty="0" smtClean="0"/>
              <a:t>1.  </a:t>
            </a:r>
            <a:r>
              <a:rPr lang="en-US" b="1" dirty="0" smtClean="0"/>
              <a:t>Determining optimal production processes</a:t>
            </a:r>
            <a:r>
              <a:rPr lang="en-US" dirty="0" smtClean="0"/>
              <a:t> (choosing a mix of products which maximize profits  given limitations in resources)</a:t>
            </a:r>
            <a:endParaRPr lang="en-US" sz="1600" dirty="0" smtClean="0"/>
          </a:p>
          <a:p>
            <a:pPr hangingPunct="0"/>
            <a:r>
              <a:rPr lang="en-US" sz="1600" dirty="0" smtClean="0"/>
              <a:t> </a:t>
            </a:r>
          </a:p>
          <a:p>
            <a:pPr hangingPunct="0"/>
            <a:r>
              <a:rPr lang="en-US" dirty="0" smtClean="0"/>
              <a:t>2. </a:t>
            </a:r>
            <a:r>
              <a:rPr lang="en-US" b="1" dirty="0" smtClean="0"/>
              <a:t> Meeting minimum specifications</a:t>
            </a:r>
            <a:r>
              <a:rPr lang="en-US" dirty="0" smtClean="0"/>
              <a:t> (diet example: selecting foods which meet nutritional requirements at minimum cost. Others - allocating health care resources)</a:t>
            </a:r>
            <a:endParaRPr lang="en-US" sz="1600" dirty="0" smtClean="0"/>
          </a:p>
          <a:p>
            <a:pPr hangingPunct="0"/>
            <a:r>
              <a:rPr lang="en-US" sz="1600" dirty="0" smtClean="0"/>
              <a:t> </a:t>
            </a:r>
          </a:p>
          <a:p>
            <a:pPr hangingPunct="0"/>
            <a:r>
              <a:rPr lang="en-US" smtClean="0"/>
              <a:t>A</a:t>
            </a:r>
            <a:r>
              <a:rPr lang="en-US" smtClean="0"/>
              <a:t>mazing </a:t>
            </a:r>
            <a:r>
              <a:rPr lang="en-US" smtClean="0"/>
              <a:t>feature </a:t>
            </a:r>
            <a:r>
              <a:rPr lang="en-US" dirty="0" smtClean="0"/>
              <a:t>of this model is its versatility</a:t>
            </a:r>
            <a:r>
              <a:rPr lang="en-US" smtClean="0"/>
              <a:t>:  many</a:t>
            </a:r>
          </a:p>
          <a:p>
            <a:pPr hangingPunct="0"/>
            <a:r>
              <a:rPr lang="en-US" smtClean="0"/>
              <a:t> </a:t>
            </a:r>
            <a:r>
              <a:rPr lang="en-US" dirty="0" smtClean="0"/>
              <a:t>different, seemingly unrelated, problems can be modeled </a:t>
            </a:r>
            <a:r>
              <a:rPr lang="en-US" smtClean="0"/>
              <a:t>as </a:t>
            </a:r>
            <a:r>
              <a:rPr lang="en-US" smtClean="0"/>
              <a:t>LPs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A given (homogeneous) commodity is to be shipped from a set of different supply centers to another set of different destinations</a:t>
            </a:r>
          </a:p>
          <a:p>
            <a:pPr hangingPunct="0"/>
            <a:r>
              <a:rPr lang="en-US" dirty="0" smtClean="0"/>
              <a:t> </a:t>
            </a:r>
          </a:p>
          <a:p>
            <a:pPr hangingPunct="0"/>
            <a:r>
              <a:rPr lang="en-US" dirty="0" smtClean="0"/>
              <a:t>E.g. you make Honda Accords at 5 factories around the US and distribute the cars to 100 dealers this month</a:t>
            </a:r>
          </a:p>
          <a:p>
            <a:pPr hangingPunct="0"/>
            <a:r>
              <a:rPr lang="en-US" dirty="0" smtClean="0"/>
              <a:t> </a:t>
            </a:r>
          </a:p>
          <a:p>
            <a:pPr hangingPunct="0"/>
            <a:r>
              <a:rPr lang="en-US" dirty="0" smtClean="0"/>
              <a:t>E.g</a:t>
            </a:r>
            <a:r>
              <a:rPr lang="en-US" smtClean="0"/>
              <a:t>. tanks </a:t>
            </a:r>
            <a:r>
              <a:rPr lang="en-US" smtClean="0"/>
              <a:t>from </a:t>
            </a:r>
            <a:r>
              <a:rPr lang="en-US" dirty="0" smtClean="0"/>
              <a:t>10 military bases in the US are to be shipped to Iraq, Afghanistan, and Bosnia</a:t>
            </a:r>
          </a:p>
          <a:p>
            <a:pPr hangingPunct="0"/>
            <a:r>
              <a:rPr lang="en-US" dirty="0" smtClean="0"/>
              <a:t> </a:t>
            </a:r>
          </a:p>
          <a:p>
            <a:pPr hangingPunct="0"/>
            <a:r>
              <a:rPr lang="en-US" b="1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Typical data format:</a:t>
            </a:r>
          </a:p>
          <a:p>
            <a:pPr hangingPunct="0"/>
            <a:r>
              <a:rPr lang="en-US" dirty="0" smtClean="0"/>
              <a:t>	</a:t>
            </a:r>
          </a:p>
          <a:p>
            <a:pPr hangingPunct="0"/>
            <a:r>
              <a:rPr lang="en-US" dirty="0" smtClean="0"/>
              <a:t> </a:t>
            </a:r>
          </a:p>
          <a:p>
            <a:pPr hangingPunct="0"/>
            <a:r>
              <a:rPr lang="en-US" dirty="0" smtClean="0"/>
              <a:t>	</a:t>
            </a:r>
          </a:p>
          <a:p>
            <a:pPr hangingPunct="0"/>
            <a:endParaRPr lang="en-US" dirty="0" smtClean="0"/>
          </a:p>
          <a:p>
            <a:pPr hangingPunct="0"/>
            <a:endParaRPr lang="en-US" dirty="0" smtClean="0"/>
          </a:p>
          <a:p>
            <a:pPr hangingPunct="0"/>
            <a:endParaRPr lang="en-US" dirty="0" smtClean="0"/>
          </a:p>
          <a:p>
            <a:pPr lvl="1" hangingPunct="0">
              <a:buNone/>
            </a:pPr>
            <a:r>
              <a:rPr lang="en-US" dirty="0" smtClean="0"/>
              <a:t>m   supply centers</a:t>
            </a:r>
          </a:p>
          <a:p>
            <a:pPr lvl="1" hangingPunct="0">
              <a:buNone/>
            </a:pPr>
            <a:r>
              <a:rPr lang="en-US" dirty="0" smtClean="0"/>
              <a:t>n    destinations</a:t>
            </a:r>
          </a:p>
          <a:p>
            <a:pPr lvl="1" hangingPunct="0">
              <a:buNone/>
            </a:pPr>
            <a:r>
              <a:rPr lang="en-US" dirty="0" smtClean="0"/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 = amount of commodity at supply center i</a:t>
            </a:r>
          </a:p>
          <a:p>
            <a:pPr lvl="1" hangingPunct="0">
              <a:buNone/>
            </a:pPr>
            <a:r>
              <a:rPr lang="en-US" dirty="0" smtClean="0"/>
              <a:t>d</a:t>
            </a:r>
            <a:r>
              <a:rPr lang="en-US" baseline="-25000" dirty="0" smtClean="0"/>
              <a:t>j</a:t>
            </a:r>
            <a:r>
              <a:rPr lang="en-US" dirty="0" smtClean="0"/>
              <a:t> = amount of commodity required by destination j</a:t>
            </a:r>
          </a:p>
          <a:p>
            <a:pPr lvl="1"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ij </a:t>
            </a:r>
            <a:r>
              <a:rPr lang="en-US" dirty="0" smtClean="0"/>
              <a:t>= cost to ship one unit from supply center i to destination j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752600"/>
          <a:ext cx="6096000" cy="222504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...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m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...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</a:t>
                      </a:r>
                      <a:r>
                        <a:rPr lang="en-US" baseline="-25000" dirty="0" smtClean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Peas </a:t>
            </a:r>
            <a:r>
              <a:rPr lang="en-US" dirty="0" smtClean="0"/>
              <a:t>are canned in Washington, Oregon</a:t>
            </a:r>
            <a:r>
              <a:rPr lang="en-US" smtClean="0"/>
              <a:t>, and Minnesota and </a:t>
            </a:r>
          </a:p>
          <a:p>
            <a:pPr hangingPunct="0"/>
            <a:r>
              <a:rPr lang="en-US" smtClean="0"/>
              <a:t>shipped to </a:t>
            </a:r>
            <a:r>
              <a:rPr lang="en-US" smtClean="0"/>
              <a:t>warehouses </a:t>
            </a:r>
            <a:r>
              <a:rPr lang="en-US" smtClean="0"/>
              <a:t>in California, Utah, </a:t>
            </a:r>
            <a:r>
              <a:rPr lang="en-US" smtClean="0"/>
              <a:t>South </a:t>
            </a:r>
            <a:r>
              <a:rPr lang="en-US" dirty="0" smtClean="0"/>
              <a:t>Dakota, </a:t>
            </a:r>
            <a:r>
              <a:rPr lang="en-US" smtClean="0"/>
              <a:t>and </a:t>
            </a:r>
            <a:endParaRPr lang="en-US" smtClean="0"/>
          </a:p>
          <a:p>
            <a:pPr hangingPunct="0"/>
            <a:r>
              <a:rPr lang="en-US" smtClean="0"/>
              <a:t>New </a:t>
            </a:r>
            <a:r>
              <a:rPr lang="en-US" smtClean="0"/>
              <a:t>Mexico</a:t>
            </a:r>
            <a:endParaRPr lang="en-US" dirty="0" smtClean="0"/>
          </a:p>
          <a:p>
            <a:pPr hangingPunct="0"/>
            <a:r>
              <a:rPr lang="en-US" dirty="0" smtClean="0"/>
              <a:t> 				warehouse</a:t>
            </a:r>
          </a:p>
          <a:p>
            <a:endParaRPr lang="en-US" dirty="0" smtClean="0"/>
          </a:p>
          <a:p>
            <a:r>
              <a:rPr lang="en-US" dirty="0" smtClean="0"/>
              <a:t>cannery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the decision variables</a:t>
            </a:r>
            <a:r>
              <a:rPr lang="en-US" smtClean="0"/>
              <a:t>? </a:t>
            </a:r>
          </a:p>
          <a:p>
            <a:r>
              <a:rPr lang="en-US" smtClean="0"/>
              <a:t>Objective </a:t>
            </a:r>
            <a:r>
              <a:rPr lang="en-US" dirty="0" smtClean="0"/>
              <a:t>function</a:t>
            </a:r>
            <a:r>
              <a:rPr lang="en-US" smtClean="0"/>
              <a:t>? </a:t>
            </a:r>
          </a:p>
          <a:p>
            <a:r>
              <a:rPr lang="en-US" smtClean="0"/>
              <a:t>Constraints?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3048000"/>
          <a:ext cx="6096000" cy="1854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LP!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000" dirty="0" smtClean="0"/>
              <a:t>x</a:t>
            </a:r>
            <a:r>
              <a:rPr lang="en-US" sz="2000" baseline="-25000" dirty="0" smtClean="0"/>
              <a:t>ij </a:t>
            </a:r>
            <a:r>
              <a:rPr lang="en-US" sz="2000" dirty="0" smtClean="0"/>
              <a:t>= amount shipped from source i to destination j</a:t>
            </a:r>
          </a:p>
          <a:p>
            <a:pPr hangingPunct="0"/>
            <a:r>
              <a:rPr lang="en-US" sz="2000" dirty="0" smtClean="0"/>
              <a:t>minimize   </a:t>
            </a:r>
            <a:r>
              <a:rPr lang="en-US" sz="2000" dirty="0" smtClean="0">
                <a:sym typeface="Symbol"/>
              </a:rPr>
              <a:t></a:t>
            </a:r>
            <a:r>
              <a:rPr lang="en-US" sz="2000" dirty="0" smtClean="0"/>
              <a:t> c</a:t>
            </a:r>
            <a:r>
              <a:rPr lang="en-US" sz="2000" baseline="-25000" dirty="0" smtClean="0"/>
              <a:t>ij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ij</a:t>
            </a:r>
            <a:r>
              <a:rPr lang="en-US" sz="2000" dirty="0" smtClean="0"/>
              <a:t>  (total shipping costs)</a:t>
            </a:r>
          </a:p>
          <a:p>
            <a:pPr hangingPunct="0"/>
            <a:r>
              <a:rPr lang="en-US" sz="2000" dirty="0" smtClean="0"/>
              <a:t>subject to  </a:t>
            </a:r>
            <a:r>
              <a:rPr lang="en-US" sz="2000" dirty="0" smtClean="0">
                <a:sym typeface="Symbol"/>
              </a:rPr>
              <a:t>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ij</a:t>
            </a:r>
            <a:r>
              <a:rPr lang="en-US" sz="2000" dirty="0" smtClean="0"/>
              <a:t> = s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 (use up all the supply)   </a:t>
            </a:r>
          </a:p>
          <a:p>
            <a:pPr hangingPunct="0"/>
            <a:r>
              <a:rPr lang="en-US" sz="2000" dirty="0" smtClean="0"/>
              <a:t>		    </a:t>
            </a:r>
            <a:r>
              <a:rPr lang="en-US" sz="2000" dirty="0" smtClean="0">
                <a:sym typeface="Symbol"/>
              </a:rPr>
              <a:t>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ij</a:t>
            </a:r>
            <a:r>
              <a:rPr lang="en-US" sz="2000" dirty="0" smtClean="0"/>
              <a:t> = d</a:t>
            </a:r>
            <a:r>
              <a:rPr lang="en-US" sz="2000" baseline="-25000" dirty="0" smtClean="0"/>
              <a:t>j </a:t>
            </a:r>
            <a:r>
              <a:rPr lang="en-US" sz="2000" dirty="0" smtClean="0"/>
              <a:t>(meet all the demand)     </a:t>
            </a:r>
            <a:r>
              <a:rPr lang="en-US" sz="1800" dirty="0" smtClean="0"/>
              <a:t>note: this assumes </a:t>
            </a:r>
            <a:r>
              <a:rPr lang="en-US" sz="1800" dirty="0" smtClean="0">
                <a:sym typeface="Symbol"/>
              </a:rPr>
              <a:t></a:t>
            </a:r>
            <a:r>
              <a:rPr lang="en-US" sz="1800" dirty="0" smtClean="0"/>
              <a:t>s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= </a:t>
            </a:r>
            <a:r>
              <a:rPr lang="en-US" sz="1800" dirty="0" smtClean="0">
                <a:sym typeface="Symbol"/>
              </a:rPr>
              <a:t></a:t>
            </a:r>
            <a:r>
              <a:rPr lang="en-US" sz="1800" dirty="0" smtClean="0"/>
              <a:t> d</a:t>
            </a:r>
            <a:r>
              <a:rPr lang="en-US" sz="1800" baseline="-25000" dirty="0" smtClean="0"/>
              <a:t>j</a:t>
            </a:r>
            <a:endParaRPr lang="en-US" sz="1800" dirty="0" smtClean="0"/>
          </a:p>
          <a:p>
            <a:pPr hangingPunct="0"/>
            <a:endParaRPr lang="en-US" smtClean="0"/>
          </a:p>
          <a:p>
            <a:pPr hangingPunct="0"/>
            <a:r>
              <a:rPr lang="en-US" dirty="0" smtClean="0"/>
              <a:t> Special form:</a:t>
            </a:r>
          </a:p>
          <a:p>
            <a:pPr hangingPunct="0"/>
            <a:r>
              <a:rPr lang="en-US" sz="1800" b="1" dirty="0" smtClean="0"/>
              <a:t>       </a:t>
            </a:r>
            <a:r>
              <a:rPr lang="en-US" sz="1800" dirty="0" smtClean="0"/>
              <a:t>x</a:t>
            </a:r>
            <a:r>
              <a:rPr lang="en-US" sz="1800" baseline="-25000" dirty="0" smtClean="0"/>
              <a:t>11 </a:t>
            </a:r>
            <a:r>
              <a:rPr lang="en-US" sz="1800" dirty="0" smtClean="0"/>
              <a:t>+ x</a:t>
            </a:r>
            <a:r>
              <a:rPr lang="en-US" sz="1800" baseline="-25000" dirty="0" smtClean="0"/>
              <a:t>12 </a:t>
            </a:r>
            <a:r>
              <a:rPr lang="en-US" sz="1800" dirty="0" smtClean="0"/>
              <a:t>+ ...+x</a:t>
            </a:r>
            <a:r>
              <a:rPr lang="en-US" sz="1800" baseline="-25000" dirty="0" smtClean="0"/>
              <a:t>1n</a:t>
            </a:r>
            <a:r>
              <a:rPr lang="en-US" sz="1800" dirty="0" smtClean="0"/>
              <a:t>						= s</a:t>
            </a:r>
            <a:r>
              <a:rPr lang="en-US" sz="1800" baseline="-25000" dirty="0" smtClean="0"/>
              <a:t>1</a:t>
            </a:r>
            <a:endParaRPr lang="en-US" sz="1800" dirty="0" smtClean="0"/>
          </a:p>
          <a:p>
            <a:pPr hangingPunct="0"/>
            <a:r>
              <a:rPr lang="en-US" sz="1800" dirty="0" smtClean="0"/>
              <a:t>		     	    x</a:t>
            </a:r>
            <a:r>
              <a:rPr lang="en-US" sz="1800" baseline="-25000" dirty="0" smtClean="0"/>
              <a:t>21 </a:t>
            </a:r>
            <a:r>
              <a:rPr lang="en-US" sz="1800" dirty="0" smtClean="0"/>
              <a:t>+ x</a:t>
            </a:r>
            <a:r>
              <a:rPr lang="en-US" sz="1800" baseline="-25000" dirty="0" smtClean="0"/>
              <a:t>22 </a:t>
            </a:r>
            <a:r>
              <a:rPr lang="en-US" sz="1800" dirty="0" smtClean="0"/>
              <a:t>+...+ x</a:t>
            </a:r>
            <a:r>
              <a:rPr lang="en-US" sz="1800" baseline="-25000" dirty="0" smtClean="0"/>
              <a:t>2n</a:t>
            </a:r>
            <a:r>
              <a:rPr lang="en-US" sz="1800" dirty="0" smtClean="0"/>
              <a:t>				= s</a:t>
            </a:r>
            <a:r>
              <a:rPr lang="en-US" sz="1800" baseline="-25000" dirty="0" smtClean="0"/>
              <a:t>2</a:t>
            </a:r>
            <a:endParaRPr lang="en-US" sz="1800" dirty="0" smtClean="0"/>
          </a:p>
          <a:p>
            <a:pPr hangingPunct="0"/>
            <a:r>
              <a:rPr lang="en-US" sz="1800" dirty="0" smtClean="0"/>
              <a:t>     ...</a:t>
            </a:r>
          </a:p>
          <a:p>
            <a:pPr hangingPunct="0"/>
            <a:r>
              <a:rPr lang="en-US" sz="1800" dirty="0" smtClean="0"/>
              <a:t>						   x</a:t>
            </a:r>
            <a:r>
              <a:rPr lang="en-US" sz="1800" baseline="-25000" dirty="0" smtClean="0"/>
              <a:t>m1 </a:t>
            </a:r>
            <a:r>
              <a:rPr lang="en-US" sz="1800" dirty="0" smtClean="0"/>
              <a:t>+ x</a:t>
            </a:r>
            <a:r>
              <a:rPr lang="en-US" sz="1800" baseline="-25000" dirty="0" smtClean="0"/>
              <a:t>m2</a:t>
            </a:r>
            <a:r>
              <a:rPr lang="en-US" sz="1800" dirty="0" smtClean="0"/>
              <a:t>...    +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mn</a:t>
            </a:r>
            <a:r>
              <a:rPr lang="en-US" sz="1800" baseline="-25000" smtClean="0"/>
              <a:t>	</a:t>
            </a:r>
            <a:r>
              <a:rPr lang="en-US" sz="1800" smtClean="0"/>
              <a:t>= s</a:t>
            </a:r>
            <a:r>
              <a:rPr lang="en-US" sz="1800" baseline="-25000" smtClean="0"/>
              <a:t>m</a:t>
            </a:r>
            <a:endParaRPr lang="en-US" sz="1800" smtClean="0"/>
          </a:p>
          <a:p>
            <a:pPr hangingPunct="0"/>
            <a:r>
              <a:rPr lang="en-US" sz="1800" smtClean="0"/>
              <a:t> </a:t>
            </a:r>
          </a:p>
          <a:p>
            <a:pPr hangingPunct="0"/>
            <a:r>
              <a:rPr lang="en-US" sz="1800" smtClean="0"/>
              <a:t>        x</a:t>
            </a:r>
            <a:r>
              <a:rPr lang="en-US" sz="1800" baseline="-25000" smtClean="0"/>
              <a:t>11</a:t>
            </a:r>
            <a:r>
              <a:rPr lang="en-US" sz="1800" smtClean="0"/>
              <a:t>		    +  x</a:t>
            </a:r>
            <a:r>
              <a:rPr lang="en-US" sz="1800" baseline="-25000" smtClean="0"/>
              <a:t>21 </a:t>
            </a:r>
            <a:r>
              <a:rPr lang="en-US" sz="1800" smtClean="0"/>
              <a:t>+			   x</a:t>
            </a:r>
            <a:r>
              <a:rPr lang="en-US" sz="1800" baseline="-25000" smtClean="0"/>
              <a:t>m1</a:t>
            </a:r>
            <a:r>
              <a:rPr lang="en-US" sz="1800" smtClean="0"/>
              <a:t>		 = d</a:t>
            </a:r>
            <a:r>
              <a:rPr lang="en-US" sz="1800" baseline="-25000" smtClean="0"/>
              <a:t>1</a:t>
            </a:r>
            <a:endParaRPr lang="en-US" sz="1800" smtClean="0"/>
          </a:p>
          <a:p>
            <a:pPr hangingPunct="0"/>
            <a:r>
              <a:rPr lang="en-US" sz="1800" smtClean="0"/>
              <a:t>                x</a:t>
            </a:r>
            <a:r>
              <a:rPr lang="en-US" sz="1800" baseline="-25000" smtClean="0"/>
              <a:t>12</a:t>
            </a:r>
            <a:r>
              <a:rPr lang="en-US" sz="1800" smtClean="0"/>
              <a:t>	             +  x</a:t>
            </a:r>
            <a:r>
              <a:rPr lang="en-US" sz="1800" baseline="-25000" smtClean="0"/>
              <a:t>22 </a:t>
            </a:r>
            <a:r>
              <a:rPr lang="en-US" sz="1800" smtClean="0"/>
              <a:t>		         + x</a:t>
            </a:r>
            <a:r>
              <a:rPr lang="en-US" sz="1800" baseline="-25000" smtClean="0"/>
              <a:t>m2</a:t>
            </a:r>
            <a:r>
              <a:rPr lang="en-US" sz="1800" smtClean="0"/>
              <a:t>	 = d</a:t>
            </a:r>
            <a:r>
              <a:rPr lang="en-US" sz="1800" baseline="-25000" smtClean="0"/>
              <a:t>2</a:t>
            </a:r>
            <a:endParaRPr lang="en-US" sz="1800" smtClean="0"/>
          </a:p>
          <a:p>
            <a:pPr hangingPunct="0"/>
            <a:r>
              <a:rPr lang="en-US" sz="1800" smtClean="0"/>
              <a:t>...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Cannery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000" smtClean="0"/>
              <a:t>MINIMIZE 465 x</a:t>
            </a:r>
            <a:r>
              <a:rPr lang="en-US" sz="2000" baseline="-25000" smtClean="0"/>
              <a:t>11</a:t>
            </a:r>
            <a:r>
              <a:rPr lang="en-US" sz="2000" smtClean="0"/>
              <a:t>+513x</a:t>
            </a:r>
            <a:r>
              <a:rPr lang="en-US" sz="2000" baseline="-25000" smtClean="0"/>
              <a:t>12</a:t>
            </a:r>
            <a:r>
              <a:rPr lang="en-US" sz="2000" smtClean="0"/>
              <a:t>+654x</a:t>
            </a:r>
            <a:r>
              <a:rPr lang="en-US" sz="2000" baseline="-25000" smtClean="0"/>
              <a:t>13</a:t>
            </a:r>
            <a:r>
              <a:rPr lang="en-US" sz="2000" smtClean="0"/>
              <a:t>+867x</a:t>
            </a:r>
            <a:r>
              <a:rPr lang="en-US" sz="2000" baseline="-25000" smtClean="0"/>
              <a:t>14</a:t>
            </a:r>
            <a:r>
              <a:rPr lang="en-US" sz="2000" smtClean="0"/>
              <a:t>+352x</a:t>
            </a:r>
            <a:r>
              <a:rPr lang="en-US" sz="2000" baseline="-25000" smtClean="0"/>
              <a:t>21</a:t>
            </a:r>
            <a:r>
              <a:rPr lang="en-US" sz="2000" smtClean="0"/>
              <a:t>+416x</a:t>
            </a:r>
            <a:r>
              <a:rPr lang="en-US" sz="2000" baseline="-25000" smtClean="0"/>
              <a:t>22</a:t>
            </a:r>
            <a:r>
              <a:rPr lang="en-US" sz="2000" smtClean="0"/>
              <a:t>+690x</a:t>
            </a:r>
            <a:r>
              <a:rPr lang="en-US" sz="2000" baseline="-25000" smtClean="0"/>
              <a:t>23</a:t>
            </a:r>
            <a:r>
              <a:rPr lang="en-US" sz="2000" smtClean="0"/>
              <a:t>+791x</a:t>
            </a:r>
            <a:r>
              <a:rPr lang="en-US" sz="2000" baseline="-25000" smtClean="0"/>
              <a:t>24</a:t>
            </a:r>
            <a:r>
              <a:rPr lang="en-US" sz="2000" smtClean="0"/>
              <a:t> </a:t>
            </a:r>
          </a:p>
          <a:p>
            <a:pPr hangingPunct="0"/>
            <a:r>
              <a:rPr lang="en-US" sz="2000" smtClean="0"/>
              <a:t>                 +995x</a:t>
            </a:r>
            <a:r>
              <a:rPr lang="en-US" sz="2000" baseline="-25000" smtClean="0"/>
              <a:t>31</a:t>
            </a:r>
            <a:r>
              <a:rPr lang="en-US" sz="2000" smtClean="0"/>
              <a:t>+682x</a:t>
            </a:r>
            <a:r>
              <a:rPr lang="en-US" sz="2000" baseline="-25000" smtClean="0"/>
              <a:t>32</a:t>
            </a:r>
            <a:r>
              <a:rPr lang="en-US" sz="2000" smtClean="0"/>
              <a:t>+388x</a:t>
            </a:r>
            <a:r>
              <a:rPr lang="en-US" sz="2000" baseline="-25000" smtClean="0"/>
              <a:t>33</a:t>
            </a:r>
            <a:r>
              <a:rPr lang="en-US" sz="2000" smtClean="0"/>
              <a:t>+685x</a:t>
            </a:r>
            <a:r>
              <a:rPr lang="en-US" sz="2000" baseline="-25000" smtClean="0"/>
              <a:t>34 </a:t>
            </a:r>
            <a:endParaRPr lang="en-US" sz="2000" smtClean="0"/>
          </a:p>
          <a:p>
            <a:pPr hangingPunct="0"/>
            <a:endParaRPr lang="en-US" sz="2000" smtClean="0"/>
          </a:p>
          <a:p>
            <a:pPr hangingPunct="0"/>
            <a:r>
              <a:rPr lang="en-US" sz="2000" smtClean="0"/>
              <a:t>SUBJECT TO</a:t>
            </a:r>
          </a:p>
          <a:p>
            <a:pPr hangingPunct="0"/>
            <a:r>
              <a:rPr lang="en-US" sz="2000" smtClean="0"/>
              <a:t>x</a:t>
            </a:r>
            <a:r>
              <a:rPr lang="en-US" sz="2000" baseline="-25000" smtClean="0"/>
              <a:t>11</a:t>
            </a:r>
            <a:r>
              <a:rPr lang="en-US" sz="2000" smtClean="0"/>
              <a:t>+x</a:t>
            </a:r>
            <a:r>
              <a:rPr lang="en-US" sz="2000" baseline="-25000" smtClean="0"/>
              <a:t>12</a:t>
            </a:r>
            <a:r>
              <a:rPr lang="en-US" sz="2000" smtClean="0"/>
              <a:t>+x</a:t>
            </a:r>
            <a:r>
              <a:rPr lang="en-US" sz="2000" baseline="-25000" smtClean="0"/>
              <a:t>13</a:t>
            </a:r>
            <a:r>
              <a:rPr lang="en-US" sz="2000" smtClean="0"/>
              <a:t>+x</a:t>
            </a:r>
            <a:r>
              <a:rPr lang="en-US" sz="2000" baseline="-25000" smtClean="0"/>
              <a:t>14</a:t>
            </a:r>
            <a:r>
              <a:rPr lang="en-US" sz="2000" smtClean="0"/>
              <a:t>				  =   75</a:t>
            </a:r>
          </a:p>
          <a:p>
            <a:pPr hangingPunct="0"/>
            <a:r>
              <a:rPr lang="en-US" sz="2000" smtClean="0"/>
              <a:t>		            x</a:t>
            </a:r>
            <a:r>
              <a:rPr lang="en-US" sz="2000" baseline="-25000" smtClean="0"/>
              <a:t>21</a:t>
            </a:r>
            <a:r>
              <a:rPr lang="en-US" sz="2000" smtClean="0"/>
              <a:t>+x</a:t>
            </a:r>
            <a:r>
              <a:rPr lang="en-US" sz="2000" baseline="-25000" smtClean="0"/>
              <a:t>22</a:t>
            </a:r>
            <a:r>
              <a:rPr lang="en-US" sz="2000" smtClean="0"/>
              <a:t>+x</a:t>
            </a:r>
            <a:r>
              <a:rPr lang="en-US" sz="2000" baseline="-25000" smtClean="0"/>
              <a:t>23</a:t>
            </a:r>
            <a:r>
              <a:rPr lang="en-US" sz="2000" smtClean="0"/>
              <a:t>+x</a:t>
            </a:r>
            <a:r>
              <a:rPr lang="en-US" sz="2000" baseline="-25000" smtClean="0"/>
              <a:t>24</a:t>
            </a:r>
            <a:r>
              <a:rPr lang="en-US" sz="2000" smtClean="0"/>
              <a:t>	   	  = 125</a:t>
            </a:r>
          </a:p>
          <a:p>
            <a:pPr hangingPunct="0"/>
            <a:r>
              <a:rPr lang="en-US" sz="2000" smtClean="0"/>
              <a:t>			                       x</a:t>
            </a:r>
            <a:r>
              <a:rPr lang="en-US" sz="2000" baseline="-25000" smtClean="0"/>
              <a:t>31</a:t>
            </a:r>
            <a:r>
              <a:rPr lang="en-US" sz="2000" smtClean="0"/>
              <a:t>+x</a:t>
            </a:r>
            <a:r>
              <a:rPr lang="en-US" sz="2000" baseline="-25000" smtClean="0"/>
              <a:t>32</a:t>
            </a:r>
            <a:r>
              <a:rPr lang="en-US" sz="2000" smtClean="0"/>
              <a:t>+x</a:t>
            </a:r>
            <a:r>
              <a:rPr lang="en-US" sz="2000" baseline="-25000" smtClean="0"/>
              <a:t>33</a:t>
            </a:r>
            <a:r>
              <a:rPr lang="en-US" sz="2000" smtClean="0"/>
              <a:t>+x</a:t>
            </a:r>
            <a:r>
              <a:rPr lang="en-US" sz="2000" baseline="-25000" smtClean="0"/>
              <a:t>34 </a:t>
            </a:r>
            <a:r>
              <a:rPr lang="en-US" sz="2000" smtClean="0"/>
              <a:t>= 100</a:t>
            </a:r>
          </a:p>
          <a:p>
            <a:pPr hangingPunct="0"/>
            <a:r>
              <a:rPr lang="en-US" sz="2000" smtClean="0"/>
              <a:t>x</a:t>
            </a:r>
            <a:r>
              <a:rPr lang="en-US" sz="2000" baseline="-25000" smtClean="0"/>
              <a:t>11</a:t>
            </a:r>
            <a:r>
              <a:rPr lang="en-US" sz="2000" smtClean="0"/>
              <a:t>		           +x</a:t>
            </a:r>
            <a:r>
              <a:rPr lang="en-US" sz="2000" baseline="-25000" smtClean="0"/>
              <a:t>21                             </a:t>
            </a:r>
            <a:r>
              <a:rPr lang="en-US" sz="2000" smtClean="0"/>
              <a:t>+x</a:t>
            </a:r>
            <a:r>
              <a:rPr lang="en-US" sz="2000" baseline="-25000" smtClean="0"/>
              <a:t>31</a:t>
            </a:r>
            <a:r>
              <a:rPr lang="en-US" sz="2000" smtClean="0"/>
              <a:t>	                  =   80</a:t>
            </a:r>
          </a:p>
          <a:p>
            <a:pPr hangingPunct="0"/>
            <a:r>
              <a:rPr lang="en-US" sz="2000" smtClean="0"/>
              <a:t>        x</a:t>
            </a:r>
            <a:r>
              <a:rPr lang="en-US" sz="2000" baseline="-25000" smtClean="0"/>
              <a:t>12</a:t>
            </a:r>
            <a:r>
              <a:rPr lang="en-US" sz="2000" smtClean="0"/>
              <a:t>		  +x</a:t>
            </a:r>
            <a:r>
              <a:rPr lang="en-US" sz="2000" baseline="-25000" smtClean="0"/>
              <a:t>22         </a:t>
            </a:r>
            <a:r>
              <a:rPr lang="en-US" sz="2000" smtClean="0"/>
              <a:t>             +x</a:t>
            </a:r>
            <a:r>
              <a:rPr lang="en-US" sz="2000" baseline="-25000" smtClean="0"/>
              <a:t>32</a:t>
            </a:r>
            <a:r>
              <a:rPr lang="en-US" sz="2000" smtClean="0"/>
              <a:t>	  =   65</a:t>
            </a:r>
          </a:p>
          <a:p>
            <a:pPr hangingPunct="0"/>
            <a:r>
              <a:rPr lang="en-US" sz="2000" smtClean="0"/>
              <a:t>	          x</a:t>
            </a:r>
            <a:r>
              <a:rPr lang="en-US" sz="2000" baseline="-25000" smtClean="0"/>
              <a:t>13</a:t>
            </a:r>
            <a:r>
              <a:rPr lang="en-US" sz="2000" smtClean="0"/>
              <a:t>	         +x</a:t>
            </a:r>
            <a:r>
              <a:rPr lang="en-US" sz="2000" baseline="-25000" smtClean="0"/>
              <a:t>23     </a:t>
            </a:r>
            <a:r>
              <a:rPr lang="en-US" sz="2000" smtClean="0"/>
              <a:t>                +x</a:t>
            </a:r>
            <a:r>
              <a:rPr lang="en-US" sz="2000" baseline="-25000" smtClean="0"/>
              <a:t>33</a:t>
            </a:r>
            <a:r>
              <a:rPr lang="en-US" sz="2000" smtClean="0"/>
              <a:t>        =   70        </a:t>
            </a:r>
          </a:p>
          <a:p>
            <a:pPr hangingPunct="0"/>
            <a:r>
              <a:rPr lang="en-US" sz="2000" smtClean="0"/>
              <a:t>		         x</a:t>
            </a:r>
            <a:r>
              <a:rPr lang="en-US" sz="2000" baseline="-25000" smtClean="0"/>
              <a:t>14</a:t>
            </a:r>
            <a:r>
              <a:rPr lang="en-US" sz="2000" smtClean="0"/>
              <a:t>		+x</a:t>
            </a:r>
            <a:r>
              <a:rPr lang="en-US" sz="2000" baseline="-25000" smtClean="0"/>
              <a:t>24</a:t>
            </a:r>
            <a:r>
              <a:rPr lang="en-US" sz="2000" smtClean="0"/>
              <a:t>	          +x</a:t>
            </a:r>
            <a:r>
              <a:rPr lang="en-US" sz="2000" baseline="-25000" smtClean="0"/>
              <a:t>34  </a:t>
            </a:r>
            <a:r>
              <a:rPr lang="en-US" sz="2000" smtClean="0"/>
              <a:t>=   85.</a:t>
            </a:r>
          </a:p>
          <a:p>
            <a:pPr hangingPunct="0"/>
            <a:r>
              <a:rPr lang="en-US" sz="2000" smtClean="0"/>
              <a:t> 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 Solutions must be integers</a:t>
            </a:r>
          </a:p>
          <a:p>
            <a:pPr hangingPunct="0"/>
            <a:r>
              <a:rPr lang="en-US" dirty="0" smtClean="0"/>
              <a:t>Special format can be exploited in solving the lp</a:t>
            </a:r>
          </a:p>
          <a:p>
            <a:r>
              <a:rPr lang="en-US" dirty="0" smtClean="0">
                <a:sym typeface="Symbol"/>
              </a:rPr>
              <a:t></a:t>
            </a:r>
            <a:r>
              <a:rPr lang="en-US" dirty="0" smtClean="0"/>
              <a:t>si &gt; </a:t>
            </a:r>
            <a:r>
              <a:rPr lang="en-US" dirty="0" smtClean="0">
                <a:sym typeface="Symbol"/>
              </a:rPr>
              <a:t></a:t>
            </a:r>
            <a:r>
              <a:rPr lang="en-US" dirty="0" smtClean="0"/>
              <a:t> dj can be handled by using a dummy destination</a:t>
            </a:r>
          </a:p>
          <a:p>
            <a:pPr hangingPunct="0"/>
            <a:r>
              <a:rPr lang="en-US" dirty="0" smtClean="0"/>
              <a:t>Suppose warehouse 4 only wants 65 units</a:t>
            </a:r>
          </a:p>
          <a:p>
            <a:pPr hangingPunct="0"/>
            <a:r>
              <a:rPr lang="en-US" dirty="0" smtClean="0"/>
              <a:t> 				warehouse</a:t>
            </a:r>
          </a:p>
          <a:p>
            <a:endParaRPr lang="en-US" dirty="0" smtClean="0"/>
          </a:p>
          <a:p>
            <a:r>
              <a:rPr lang="en-US" smtClean="0"/>
              <a:t>cannery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The special form of the problem leads to efficiencies in solving</a:t>
            </a:r>
          </a:p>
          <a:p>
            <a:r>
              <a:rPr lang="en-US" smtClean="0"/>
              <a:t>Won't cover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3403600"/>
          <a:ext cx="6400800" cy="1854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23257"/>
                <a:gridCol w="870857"/>
                <a:gridCol w="870857"/>
                <a:gridCol w="870857"/>
                <a:gridCol w="870857"/>
                <a:gridCol w="979715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dummy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How do you assign n people to n jobs</a:t>
            </a:r>
            <a:r>
              <a:rPr lang="en-US" smtClean="0"/>
              <a:t>? </a:t>
            </a:r>
          </a:p>
          <a:p>
            <a:pPr hangingPunct="0"/>
            <a:r>
              <a:rPr lang="en-US" smtClean="0"/>
              <a:t>Assume </a:t>
            </a:r>
            <a:r>
              <a:rPr lang="en-US" dirty="0" smtClean="0"/>
              <a:t>there is a cost, c</a:t>
            </a:r>
            <a:r>
              <a:rPr lang="en-US" baseline="-25000" dirty="0" smtClean="0"/>
              <a:t>ij</a:t>
            </a:r>
            <a:r>
              <a:rPr lang="en-US" dirty="0" smtClean="0"/>
              <a:t>, associated with person i doing job j	</a:t>
            </a:r>
          </a:p>
          <a:p>
            <a:pPr hangingPunct="0"/>
            <a:r>
              <a:rPr lang="en-US" dirty="0" smtClean="0"/>
              <a:t>			   Job</a:t>
            </a:r>
          </a:p>
          <a:p>
            <a:pPr hangingPunct="0"/>
            <a:r>
              <a:rPr lang="en-US" dirty="0" smtClean="0"/>
              <a:t>	</a:t>
            </a:r>
          </a:p>
          <a:p>
            <a:pPr hangingPunct="0"/>
            <a:r>
              <a:rPr lang="en-US" dirty="0" smtClean="0"/>
              <a:t> </a:t>
            </a:r>
          </a:p>
          <a:p>
            <a:pPr hangingPunct="0"/>
            <a:r>
              <a:rPr lang="en-US" dirty="0" smtClean="0"/>
              <a:t>Person	</a:t>
            </a:r>
          </a:p>
          <a:p>
            <a:pPr hangingPunct="0"/>
            <a:endParaRPr lang="en-US" dirty="0" smtClean="0"/>
          </a:p>
          <a:p>
            <a:pPr hangingPunct="0"/>
            <a:endParaRPr lang="en-US" dirty="0" smtClean="0"/>
          </a:p>
          <a:p>
            <a:pPr hangingPunct="0"/>
            <a:endParaRPr lang="en-US" dirty="0" smtClean="0"/>
          </a:p>
          <a:p>
            <a:pPr hangingPunct="0"/>
            <a:r>
              <a:rPr lang="en-US" dirty="0" smtClean="0"/>
              <a:t> How is this a transportation problem? 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022600"/>
          <a:ext cx="4622800" cy="1854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588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n2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...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nn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374</Words>
  <Application>Microsoft Office PowerPoint</Application>
  <PresentationFormat>On-screen Show (4:3)</PresentationFormat>
  <Paragraphs>247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Chapter 7  Transportation, Assignment, and Transshipment Problems  </vt:lpstr>
      <vt:lpstr>Special Types of LPs</vt:lpstr>
      <vt:lpstr>Transportation Problem</vt:lpstr>
      <vt:lpstr>Transportation Problem</vt:lpstr>
      <vt:lpstr>Example</vt:lpstr>
      <vt:lpstr>AN LP!</vt:lpstr>
      <vt:lpstr>Cannery</vt:lpstr>
      <vt:lpstr>Observations</vt:lpstr>
      <vt:lpstr>Assignment Problem</vt:lpstr>
      <vt:lpstr>Assignment Problem</vt:lpstr>
      <vt:lpstr>Transshipment Problems</vt:lpstr>
    </vt:vector>
  </TitlesOfParts>
  <Company>wells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305 2008</dc:title>
  <dc:creator>carol shilepsky</dc:creator>
  <cp:lastModifiedBy>carol shilepsky</cp:lastModifiedBy>
  <cp:revision>59</cp:revision>
  <dcterms:created xsi:type="dcterms:W3CDTF">2008-10-19T14:47:04Z</dcterms:created>
  <dcterms:modified xsi:type="dcterms:W3CDTF">2008-10-29T00:36:14Z</dcterms:modified>
</cp:coreProperties>
</file>