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4" r:id="rId4"/>
    <p:sldId id="258" r:id="rId5"/>
    <p:sldId id="259" r:id="rId6"/>
    <p:sldId id="261" r:id="rId7"/>
    <p:sldId id="266" r:id="rId8"/>
    <p:sldId id="267" r:id="rId9"/>
    <p:sldId id="265" r:id="rId10"/>
    <p:sldId id="268" r:id="rId11"/>
    <p:sldId id="269" r:id="rId12"/>
    <p:sldId id="270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708" autoAdjust="0"/>
    <p:restoredTop sz="94660" autoAdjust="0"/>
  </p:normalViewPr>
  <p:slideViewPr>
    <p:cSldViewPr>
      <p:cViewPr>
        <p:scale>
          <a:sx n="66" d="100"/>
          <a:sy n="66" d="100"/>
        </p:scale>
        <p:origin x="-151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200DB-AFDD-45B3-9AC0-2B70D5031015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2A23F-03EC-4206-9D57-2C4117A684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4325-EF44-4645-B70A-D29CA21A3428}" type="datetimeFigureOut">
              <a:rPr lang="en-US" smtClean="0"/>
              <a:pPr/>
              <a:t>12/3/2008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811A7-DC71-4FDB-9049-902D96612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urora.wells.edu/~ccs/images/cb2.jpg" TargetMode="External"/><Relationship Id="rId2" Type="http://schemas.openxmlformats.org/officeDocument/2006/relationships/hyperlink" Target="http://aurora.wells.edu/~ccs/images/cb1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hangingPunct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Chapter 11 </a:t>
            </a:r>
            <a:br>
              <a:rPr lang="en-US" smtClean="0"/>
            </a:br>
            <a:r>
              <a:rPr lang="en-US" smtClean="0"/>
              <a:t>Game Theory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Math 305 2008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Graphical Solution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Back to</a:t>
            </a:r>
          </a:p>
          <a:p>
            <a:pPr hangingPunct="0"/>
            <a:endParaRPr lang="en-US" smtClean="0"/>
          </a:p>
          <a:p>
            <a:pPr hangingPunct="0"/>
            <a:r>
              <a:rPr lang="en-US" smtClean="0"/>
              <a:t>Player I:</a:t>
            </a:r>
          </a:p>
          <a:p>
            <a:pPr lvl="1" hangingPunct="0"/>
            <a:r>
              <a:rPr lang="en-US" smtClean="0"/>
              <a:t>payoff to I  if II  picks 1:  10(x</a:t>
            </a:r>
            <a:r>
              <a:rPr lang="en-US" baseline="-25000" smtClean="0"/>
              <a:t>1</a:t>
            </a:r>
            <a:r>
              <a:rPr lang="en-US" smtClean="0"/>
              <a:t>) - 1 (1-x</a:t>
            </a:r>
            <a:r>
              <a:rPr lang="en-US" baseline="-25000" smtClean="0"/>
              <a:t>1</a:t>
            </a:r>
            <a:r>
              <a:rPr lang="en-US" smtClean="0"/>
              <a:t>) = 11x</a:t>
            </a:r>
            <a:r>
              <a:rPr lang="en-US" baseline="-25000" smtClean="0"/>
              <a:t>1 </a:t>
            </a:r>
            <a:r>
              <a:rPr lang="en-US" smtClean="0"/>
              <a:t> -1</a:t>
            </a:r>
          </a:p>
          <a:p>
            <a:pPr lvl="1" hangingPunct="0"/>
            <a:r>
              <a:rPr lang="en-US" smtClean="0"/>
              <a:t>payoff to I  if II  picks 2:   -1(x</a:t>
            </a:r>
            <a:r>
              <a:rPr lang="en-US" baseline="-25000" smtClean="0"/>
              <a:t>1</a:t>
            </a:r>
            <a:r>
              <a:rPr lang="en-US" smtClean="0"/>
              <a:t>)  + 0.5(1-x</a:t>
            </a:r>
            <a:r>
              <a:rPr lang="en-US" baseline="-25000" smtClean="0"/>
              <a:t>1</a:t>
            </a:r>
            <a:r>
              <a:rPr lang="en-US" smtClean="0"/>
              <a:t>) = -1.5x</a:t>
            </a:r>
            <a:r>
              <a:rPr lang="en-US" baseline="-25000" smtClean="0"/>
              <a:t>1</a:t>
            </a:r>
            <a:r>
              <a:rPr lang="en-US" smtClean="0"/>
              <a:t> +0.5</a:t>
            </a:r>
            <a:endParaRPr lang="en-US" baseline="-25000" smtClean="0"/>
          </a:p>
          <a:p>
            <a:pPr lvl="1" hangingPunct="0"/>
            <a:r>
              <a:rPr lang="en-US" smtClean="0"/>
              <a:t>intersection at x</a:t>
            </a:r>
            <a:r>
              <a:rPr lang="en-US" baseline="-25000" smtClean="0"/>
              <a:t>1 </a:t>
            </a:r>
            <a:r>
              <a:rPr lang="en-US" smtClean="0"/>
              <a:t>= .12 </a:t>
            </a:r>
          </a:p>
          <a:p>
            <a:pPr lvl="1" hangingPunct="0"/>
            <a:r>
              <a:rPr lang="en-US" smtClean="0"/>
              <a:t>I strategy (.12, .88)</a:t>
            </a:r>
          </a:p>
          <a:p>
            <a:pPr lvl="1" hangingPunct="0"/>
            <a:r>
              <a:rPr lang="en-US" smtClean="0"/>
              <a:t>v = 10(.12) -1(.88) = .32</a:t>
            </a:r>
          </a:p>
          <a:p>
            <a:pPr hangingPunct="0"/>
            <a:r>
              <a:rPr lang="en-US" smtClean="0"/>
              <a:t>Player II: </a:t>
            </a:r>
          </a:p>
          <a:p>
            <a:pPr lvl="1" hangingPunct="0"/>
            <a:r>
              <a:rPr lang="en-US" smtClean="0"/>
              <a:t>if I selects strategy 1: 10y</a:t>
            </a:r>
            <a:r>
              <a:rPr lang="en-US" baseline="-25000" smtClean="0"/>
              <a:t>1</a:t>
            </a:r>
            <a:r>
              <a:rPr lang="en-US" smtClean="0"/>
              <a:t> -      (1-y</a:t>
            </a:r>
            <a:r>
              <a:rPr lang="en-US" baseline="-25000" smtClean="0"/>
              <a:t>1</a:t>
            </a:r>
            <a:r>
              <a:rPr lang="en-US" smtClean="0"/>
              <a:t>)  =    11y</a:t>
            </a:r>
            <a:r>
              <a:rPr lang="en-US" baseline="-25000" smtClean="0"/>
              <a:t>1 </a:t>
            </a:r>
            <a:r>
              <a:rPr lang="en-US" smtClean="0"/>
              <a:t>-1</a:t>
            </a:r>
          </a:p>
          <a:p>
            <a:pPr lvl="1" hangingPunct="0"/>
            <a:r>
              <a:rPr lang="en-US" smtClean="0"/>
              <a:t>if I selects strategy 2:    -y</a:t>
            </a:r>
            <a:r>
              <a:rPr lang="en-US" baseline="-25000" smtClean="0"/>
              <a:t>1</a:t>
            </a:r>
            <a:r>
              <a:rPr lang="en-US" smtClean="0"/>
              <a:t> +  .5(1-y</a:t>
            </a:r>
            <a:r>
              <a:rPr lang="en-US" baseline="-25000" smtClean="0"/>
              <a:t>1</a:t>
            </a:r>
            <a:r>
              <a:rPr lang="en-US" smtClean="0"/>
              <a:t>)  =   -1.5y</a:t>
            </a:r>
            <a:r>
              <a:rPr lang="en-US" baseline="-25000" smtClean="0"/>
              <a:t>1</a:t>
            </a:r>
            <a:r>
              <a:rPr lang="en-US" smtClean="0"/>
              <a:t>+ .5</a:t>
            </a:r>
          </a:p>
          <a:p>
            <a:pPr lvl="1" hangingPunct="0"/>
            <a:r>
              <a:rPr lang="en-US" smtClean="0"/>
              <a:t>intersection at y</a:t>
            </a:r>
            <a:r>
              <a:rPr lang="en-US" baseline="-25000" smtClean="0"/>
              <a:t>1</a:t>
            </a:r>
            <a:r>
              <a:rPr lang="en-US" smtClean="0"/>
              <a:t>= .12</a:t>
            </a:r>
          </a:p>
          <a:p>
            <a:pPr lvl="1" hangingPunct="0"/>
            <a:r>
              <a:rPr lang="en-US" smtClean="0"/>
              <a:t>v = 11(.12) -1 =. 32</a:t>
            </a:r>
          </a:p>
          <a:p>
            <a:pPr hangingPunct="0"/>
            <a:r>
              <a:rPr lang="en-US" smtClean="0"/>
              <a:t>Mixed strategies will not always be the same for each player</a:t>
            </a:r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133600" y="1219200"/>
          <a:ext cx="18796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10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-1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-1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0.5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Graphical Solution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Try</a:t>
            </a:r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r>
              <a:rPr lang="en-US" smtClean="0"/>
              <a:t>Do p 619, table 13, eliminating dominated strategies </a:t>
            </a:r>
            <a:r>
              <a:rPr lang="en-US" smtClean="0"/>
              <a:t>first</a:t>
            </a:r>
            <a:endParaRPr lang="en-US" sz="2000" smtClean="0"/>
          </a:p>
          <a:p>
            <a:pPr hangingPunct="0"/>
            <a:r>
              <a:rPr lang="en-US" sz="2000" smtClean="0"/>
              <a:t> </a:t>
            </a:r>
            <a:r>
              <a:rPr lang="en-US" sz="2000" smtClean="0"/>
              <a:t>                            call            fold</a:t>
            </a:r>
          </a:p>
          <a:p>
            <a:pPr hangingPunct="0"/>
            <a:r>
              <a:rPr lang="en-US" sz="1800" smtClean="0"/>
              <a:t> </a:t>
            </a:r>
            <a:r>
              <a:rPr lang="en-US" sz="1800" smtClean="0"/>
              <a:t>                     </a:t>
            </a:r>
            <a:r>
              <a:rPr lang="en-US" sz="2000" smtClean="0"/>
              <a:t>PP</a:t>
            </a:r>
          </a:p>
          <a:p>
            <a:pPr hangingPunct="0"/>
            <a:r>
              <a:rPr lang="en-US" sz="2000" smtClean="0"/>
              <a:t> </a:t>
            </a:r>
            <a:r>
              <a:rPr lang="en-US" sz="2000" smtClean="0"/>
              <a:t>                   PB</a:t>
            </a:r>
          </a:p>
          <a:p>
            <a:pPr hangingPunct="0"/>
            <a:r>
              <a:rPr lang="en-US" sz="2000" smtClean="0"/>
              <a:t> </a:t>
            </a:r>
            <a:r>
              <a:rPr lang="en-US" sz="2000" smtClean="0"/>
              <a:t>                   BP</a:t>
            </a:r>
          </a:p>
          <a:p>
            <a:pPr hangingPunct="0"/>
            <a:r>
              <a:rPr lang="en-US" sz="2000" smtClean="0"/>
              <a:t> </a:t>
            </a:r>
            <a:r>
              <a:rPr lang="en-US" sz="2000" smtClean="0"/>
              <a:t>                   BB</a:t>
            </a:r>
          </a:p>
          <a:p>
            <a:pPr hangingPunct="0"/>
            <a:endParaRPr lang="en-US" sz="2000" smtClean="0"/>
          </a:p>
          <a:p>
            <a:pPr hangingPunct="0"/>
            <a:endParaRPr lang="en-US" smtClean="0"/>
          </a:p>
          <a:p>
            <a:pPr hangingPunct="0"/>
            <a:r>
              <a:rPr lang="en-US" smtClean="0"/>
              <a:t>Does graphing work for games with more than two strategies?</a:t>
            </a:r>
            <a:endParaRPr lang="en-US" smtClean="0"/>
          </a:p>
          <a:p>
            <a:pPr hangingPunct="0"/>
            <a:r>
              <a:rPr lang="en-US" smtClean="0"/>
              <a:t>                 </a:t>
            </a:r>
            <a:endParaRPr lang="en-US" smtClean="0"/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133600" y="1219200"/>
          <a:ext cx="18796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-2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0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-2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57400" y="3373120"/>
          <a:ext cx="18796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  -1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-1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-3/2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smtClean="0"/>
                        <a:t>   </a:t>
                      </a:r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  1/2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 0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    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 1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 Programming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fr-FR" sz="2000" smtClean="0"/>
              <a:t>max z = v</a:t>
            </a:r>
          </a:p>
          <a:p>
            <a:pPr hangingPunct="0"/>
            <a:r>
              <a:rPr lang="fr-FR" sz="2000" smtClean="0"/>
              <a:t>subject to</a:t>
            </a:r>
            <a:endParaRPr lang="en-US" sz="2000" smtClean="0"/>
          </a:p>
          <a:p>
            <a:pPr hangingPunct="0"/>
            <a:r>
              <a:rPr lang="fr-FR" sz="2000" smtClean="0"/>
              <a:t>    v &lt;= 10x</a:t>
            </a:r>
            <a:r>
              <a:rPr lang="fr-FR" sz="2000" baseline="-25000" smtClean="0"/>
              <a:t>1</a:t>
            </a:r>
            <a:r>
              <a:rPr lang="fr-FR" sz="2000" smtClean="0"/>
              <a:t> - x</a:t>
            </a:r>
            <a:r>
              <a:rPr lang="en-US" sz="2000" baseline="-25000" smtClean="0"/>
              <a:t>2</a:t>
            </a:r>
            <a:endParaRPr lang="en-US" sz="2000" smtClean="0"/>
          </a:p>
          <a:p>
            <a:pPr hangingPunct="0"/>
            <a:r>
              <a:rPr lang="fr-FR" sz="2000" smtClean="0"/>
              <a:t>    v &lt;=   </a:t>
            </a:r>
            <a:r>
              <a:rPr lang="en-US" sz="2000" smtClean="0"/>
              <a:t>-x</a:t>
            </a:r>
            <a:r>
              <a:rPr lang="en-US" sz="2000" baseline="-25000" smtClean="0"/>
              <a:t>1</a:t>
            </a:r>
            <a:r>
              <a:rPr lang="en-US" sz="2000" smtClean="0"/>
              <a:t> + 0.5x</a:t>
            </a:r>
            <a:r>
              <a:rPr lang="en-US" sz="2000" baseline="-25000" smtClean="0"/>
              <a:t>2</a:t>
            </a:r>
          </a:p>
          <a:p>
            <a:pPr hangingPunct="0"/>
            <a:r>
              <a:rPr lang="fr-FR" sz="2000" smtClean="0"/>
              <a:t>    x</a:t>
            </a:r>
            <a:r>
              <a:rPr lang="fr-FR" sz="2000" baseline="-25000" smtClean="0"/>
              <a:t>1</a:t>
            </a:r>
            <a:r>
              <a:rPr lang="fr-FR" sz="2000" smtClean="0"/>
              <a:t>+x</a:t>
            </a:r>
            <a:r>
              <a:rPr lang="fr-FR" sz="2000" baseline="-25000" smtClean="0"/>
              <a:t>2</a:t>
            </a:r>
            <a:r>
              <a:rPr lang="fr-FR" sz="2000" smtClean="0"/>
              <a:t> = 1</a:t>
            </a:r>
          </a:p>
          <a:p>
            <a:pPr hangingPunct="0"/>
            <a:r>
              <a:rPr lang="fr-FR" smtClean="0"/>
              <a:t>OR</a:t>
            </a:r>
          </a:p>
          <a:p>
            <a:pPr hangingPunct="0"/>
            <a:r>
              <a:rPr lang="en-US" sz="2000" smtClean="0"/>
              <a:t>max    v</a:t>
            </a:r>
          </a:p>
          <a:p>
            <a:pPr hangingPunct="0"/>
            <a:r>
              <a:rPr lang="en-US" sz="2000" smtClean="0"/>
              <a:t>subject to</a:t>
            </a:r>
          </a:p>
          <a:p>
            <a:pPr hangingPunct="0"/>
            <a:r>
              <a:rPr lang="en-US" sz="2000" smtClean="0"/>
              <a:t>   10x</a:t>
            </a:r>
            <a:r>
              <a:rPr lang="fr-FR" sz="2000" baseline="-25000" smtClean="0"/>
              <a:t>1</a:t>
            </a:r>
            <a:r>
              <a:rPr lang="en-US" sz="2000" smtClean="0"/>
              <a:t> - x</a:t>
            </a:r>
            <a:r>
              <a:rPr lang="en-US" sz="2000" baseline="-25000" smtClean="0"/>
              <a:t>2</a:t>
            </a:r>
            <a:r>
              <a:rPr lang="en-US" sz="2000" smtClean="0"/>
              <a:t>  -v &gt;= 0</a:t>
            </a:r>
          </a:p>
          <a:p>
            <a:pPr hangingPunct="0"/>
            <a:r>
              <a:rPr lang="en-US" sz="2000" smtClean="0"/>
              <a:t>   -x</a:t>
            </a:r>
            <a:r>
              <a:rPr lang="fr-FR" sz="2000" baseline="-25000" smtClean="0"/>
              <a:t>1</a:t>
            </a:r>
            <a:r>
              <a:rPr lang="en-US" sz="2000" smtClean="0"/>
              <a:t> + 0.5x</a:t>
            </a:r>
            <a:r>
              <a:rPr lang="en-US" sz="2000" baseline="-25000" smtClean="0"/>
              <a:t>2</a:t>
            </a:r>
            <a:r>
              <a:rPr lang="en-US" sz="2000" smtClean="0"/>
              <a:t> -v &gt;= 0  </a:t>
            </a:r>
          </a:p>
          <a:p>
            <a:pPr hangingPunct="0"/>
            <a:r>
              <a:rPr lang="en-US" sz="2000" smtClean="0"/>
              <a:t>    x</a:t>
            </a:r>
            <a:r>
              <a:rPr lang="fr-FR" sz="2000" baseline="-25000" smtClean="0"/>
              <a:t>1</a:t>
            </a:r>
            <a:r>
              <a:rPr lang="en-US" sz="2000" smtClean="0"/>
              <a:t>+x</a:t>
            </a:r>
            <a:r>
              <a:rPr lang="en-US" sz="2000" baseline="-25000" smtClean="0"/>
              <a:t>2</a:t>
            </a:r>
            <a:r>
              <a:rPr lang="en-US" sz="2000" smtClean="0"/>
              <a:t> = 1</a:t>
            </a:r>
          </a:p>
          <a:p>
            <a:pPr hangingPunct="0"/>
            <a:r>
              <a:rPr lang="en-US" sz="2000" smtClean="0"/>
              <a:t>end</a:t>
            </a:r>
          </a:p>
          <a:p>
            <a:pPr hangingPunct="0"/>
            <a:r>
              <a:rPr lang="en-US" smtClean="0"/>
              <a:t>Guess what the problem formulated for Player II is?</a:t>
            </a:r>
          </a:p>
          <a:p>
            <a:pPr hangingPunct="0"/>
            <a:r>
              <a:rPr lang="en-US" smtClean="0"/>
              <a:t>(dual)!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11.4 Two Person Nonconstant Games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Prisoner's Dilemma: you and your partner </a:t>
            </a:r>
            <a:r>
              <a:rPr lang="en-US" smtClean="0"/>
              <a:t>in crime are </a:t>
            </a:r>
            <a:r>
              <a:rPr lang="en-US" smtClean="0"/>
              <a:t>being interrogated for a robbery in separate rooms</a:t>
            </a:r>
          </a:p>
          <a:p>
            <a:r>
              <a:rPr lang="en-US" smtClean="0"/>
              <a:t>                         </a:t>
            </a:r>
            <a:r>
              <a:rPr lang="en-US" sz="1800" smtClean="0"/>
              <a:t>confess     don't</a:t>
            </a:r>
          </a:p>
          <a:p>
            <a:r>
              <a:rPr lang="en-US" sz="1800" smtClean="0"/>
              <a:t>               confess</a:t>
            </a:r>
          </a:p>
          <a:p>
            <a:r>
              <a:rPr lang="en-US" sz="1800" smtClean="0"/>
              <a:t>                don't</a:t>
            </a:r>
          </a:p>
          <a:p>
            <a:endParaRPr lang="en-US" smtClean="0"/>
          </a:p>
          <a:p>
            <a:pPr hangingPunct="0"/>
            <a:r>
              <a:rPr lang="en-US" smtClean="0"/>
              <a:t>Payoff (-x,-y) is x years for I and y years for II </a:t>
            </a:r>
          </a:p>
          <a:p>
            <a:pPr hangingPunct="0"/>
            <a:r>
              <a:rPr lang="en-US" smtClean="0"/>
              <a:t>Dominated strategies leads to equilibrium point (-5, -5)</a:t>
            </a:r>
          </a:p>
          <a:p>
            <a:pPr hangingPunct="0"/>
            <a:r>
              <a:rPr lang="en-US" smtClean="0"/>
              <a:t>Equilibrium point: neither player can benefit by a unilateral strategy change</a:t>
            </a:r>
          </a:p>
          <a:p>
            <a:pPr hangingPunct="0"/>
            <a:r>
              <a:rPr lang="en-US" smtClean="0"/>
              <a:t>Analogies: global warming, arms race, Tour de France, chicken</a:t>
            </a:r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r>
              <a:rPr lang="en-US" smtClean="0"/>
              <a:t> </a:t>
            </a:r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159000" y="2362200"/>
          <a:ext cx="18796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(-5,-5)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(0,-20)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(-20,0)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(-1,-1)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Games Against Nature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 far we have assumed a rational opponent</a:t>
            </a:r>
          </a:p>
          <a:p>
            <a:r>
              <a:rPr lang="en-US" smtClean="0"/>
              <a:t>Nature can be </a:t>
            </a:r>
          </a:p>
          <a:p>
            <a:pPr lvl="1"/>
            <a:r>
              <a:rPr lang="en-US" smtClean="0"/>
              <a:t>probabilistic (there is a probability distribution for its strategies)</a:t>
            </a:r>
          </a:p>
          <a:p>
            <a:pPr lvl="1"/>
            <a:r>
              <a:rPr lang="en-US" smtClean="0"/>
              <a:t>no </a:t>
            </a:r>
            <a:r>
              <a:rPr lang="en-US" smtClean="0"/>
              <a:t>known </a:t>
            </a:r>
            <a:r>
              <a:rPr lang="en-US" smtClean="0"/>
              <a:t>distribution on it's strategies</a:t>
            </a:r>
          </a:p>
          <a:p>
            <a:r>
              <a:rPr lang="en-US" smtClean="0"/>
              <a:t>Cranberry grower </a:t>
            </a:r>
            <a:r>
              <a:rPr lang="en-US" smtClean="0"/>
              <a:t>example, probabilistic  </a:t>
            </a:r>
            <a:r>
              <a:rPr lang="en-US" smtClean="0">
                <a:hlinkClick r:id="rId2"/>
              </a:rPr>
              <a:t>1</a:t>
            </a:r>
            <a:r>
              <a:rPr lang="en-US" smtClean="0"/>
              <a:t> </a:t>
            </a:r>
            <a:r>
              <a:rPr lang="en-US" smtClean="0">
                <a:hlinkClick r:id="rId3"/>
              </a:rPr>
              <a:t>2</a:t>
            </a:r>
            <a:r>
              <a:rPr lang="en-US" smtClean="0"/>
              <a:t> </a:t>
            </a:r>
            <a:endParaRPr lang="en-US" smtClean="0"/>
          </a:p>
          <a:p>
            <a:pPr lvl="1"/>
            <a:r>
              <a:rPr lang="en-US" smtClean="0"/>
              <a:t>when there is a frost, one floods the bogs to protect the berries</a:t>
            </a:r>
          </a:p>
          <a:p>
            <a:pPr lvl="1"/>
            <a:r>
              <a:rPr lang="en-US" smtClean="0"/>
              <a:t>it costs $$ to flood the bogs                                </a:t>
            </a:r>
            <a:r>
              <a:rPr lang="en-US" sz="1800" smtClean="0"/>
              <a:t>frost          no frost</a:t>
            </a:r>
          </a:p>
          <a:p>
            <a:pPr lvl="1"/>
            <a:r>
              <a:rPr lang="en-US" smtClean="0"/>
              <a:t>grower strategy: flood or not          </a:t>
            </a:r>
            <a:r>
              <a:rPr lang="en-US" sz="1800" smtClean="0"/>
              <a:t> </a:t>
            </a:r>
            <a:r>
              <a:rPr lang="en-US" sz="1600" smtClean="0"/>
              <a:t>flood</a:t>
            </a:r>
          </a:p>
          <a:p>
            <a:pPr lvl="1"/>
            <a:r>
              <a:rPr lang="en-US" smtClean="0"/>
              <a:t>nature strategy: freeze or not          </a:t>
            </a:r>
            <a:r>
              <a:rPr lang="en-US" sz="1600" smtClean="0"/>
              <a:t>don't flood</a:t>
            </a:r>
          </a:p>
          <a:p>
            <a:pPr lvl="1"/>
            <a:r>
              <a:rPr lang="en-US" smtClean="0"/>
              <a:t>the probability of a frost is  .1</a:t>
            </a:r>
          </a:p>
          <a:p>
            <a:r>
              <a:rPr lang="en-US" smtClean="0"/>
              <a:t>Approach: find the expected payoff for both strategies</a:t>
            </a:r>
          </a:p>
          <a:p>
            <a:pPr lvl="1">
              <a:buNone/>
            </a:pPr>
            <a:r>
              <a:rPr lang="en-US" smtClean="0"/>
              <a:t>E(flood) = -1(.3) -1(.7) = -1</a:t>
            </a:r>
          </a:p>
          <a:p>
            <a:pPr lvl="1">
              <a:buNone/>
            </a:pPr>
            <a:r>
              <a:rPr lang="en-US" smtClean="0"/>
              <a:t>E(no flood) =  -20(.1) + 0(.9) = -2</a:t>
            </a:r>
          </a:p>
          <a:p>
            <a:r>
              <a:rPr lang="en-US" smtClean="0"/>
              <a:t>What if there is no distribution?</a:t>
            </a:r>
          </a:p>
          <a:p>
            <a:endParaRPr lang="en-US" smtClean="0"/>
          </a:p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867400" y="3992880"/>
          <a:ext cx="190500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2500"/>
                <a:gridCol w="9525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smtClean="0"/>
                        <a:t>     -1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  -1</a:t>
                      </a:r>
                      <a:endParaRPr lang="en-US"/>
                    </a:p>
                  </a:txBody>
                  <a:tcPr/>
                </a:tc>
              </a:tr>
              <a:tr h="142240">
                <a:tc>
                  <a:txBody>
                    <a:bodyPr/>
                    <a:lstStyle/>
                    <a:p>
                      <a:r>
                        <a:rPr lang="en-US" smtClean="0"/>
                        <a:t>    -20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   0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Pascal's Wager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argument by Blaise Pascal that one should believe in God</a:t>
            </a:r>
          </a:p>
          <a:p>
            <a:pPr marL="514350" indent="-457200"/>
            <a:r>
              <a:rPr lang="en-US" smtClean="0"/>
              <a:t>Your strategies:   believe in God,  don't believe in God</a:t>
            </a:r>
          </a:p>
          <a:p>
            <a:pPr marL="514350" indent="-457200"/>
            <a:r>
              <a:rPr lang="en-US" sz="2200" smtClean="0"/>
              <a:t>Payoff matrix        </a:t>
            </a:r>
            <a:r>
              <a:rPr lang="en-US" sz="1800" smtClean="0"/>
              <a:t>God exists       God does not exist</a:t>
            </a:r>
          </a:p>
          <a:p>
            <a:pPr marL="914400" lvl="1" indent="-457200">
              <a:buNone/>
            </a:pPr>
            <a:r>
              <a:rPr lang="en-US" sz="1800" smtClean="0"/>
              <a:t>       Beieve </a:t>
            </a:r>
          </a:p>
          <a:p>
            <a:pPr marL="914400" lvl="1" indent="-457200">
              <a:buNone/>
            </a:pPr>
            <a:r>
              <a:rPr lang="en-US" sz="1800" smtClean="0"/>
              <a:t>           in</a:t>
            </a:r>
          </a:p>
          <a:p>
            <a:pPr marL="914400" lvl="1" indent="-457200">
              <a:buNone/>
            </a:pPr>
            <a:r>
              <a:rPr lang="en-US" sz="1800" smtClean="0"/>
              <a:t>        God</a:t>
            </a:r>
            <a:endParaRPr lang="en-US" sz="800" smtClean="0"/>
          </a:p>
          <a:p>
            <a:pPr marL="914400" lvl="1" indent="-457200">
              <a:buNone/>
            </a:pPr>
            <a:endParaRPr lang="en-US" sz="800" smtClean="0"/>
          </a:p>
          <a:p>
            <a:pPr marL="914400" lvl="1" indent="-457200">
              <a:buNone/>
            </a:pPr>
            <a:r>
              <a:rPr lang="en-US" sz="1800" smtClean="0"/>
              <a:t>          Don't </a:t>
            </a:r>
          </a:p>
          <a:p>
            <a:pPr marL="914400" lvl="1" indent="-457200">
              <a:buNone/>
            </a:pPr>
            <a:r>
              <a:rPr lang="en-US" sz="1800" smtClean="0"/>
              <a:t>        believe</a:t>
            </a:r>
          </a:p>
          <a:p>
            <a:pPr marL="914400" lvl="1" indent="-457200">
              <a:buNone/>
            </a:pPr>
            <a:endParaRPr lang="en-US" sz="1800" smtClean="0"/>
          </a:p>
          <a:p>
            <a:pPr marL="514350" indent="-457200"/>
            <a:r>
              <a:rPr lang="en-US" sz="2200" smtClean="0"/>
              <a:t>Or</a:t>
            </a:r>
          </a:p>
          <a:p>
            <a:pPr marL="514350" indent="-457200"/>
            <a:endParaRPr lang="en-US" smtClean="0"/>
          </a:p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971800" y="5257800"/>
          <a:ext cx="1905000" cy="92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2500"/>
                <a:gridCol w="952500"/>
              </a:tblGrid>
              <a:tr h="4980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mtClean="0"/>
                        <a:t>  ∞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   0</a:t>
                      </a:r>
                      <a:endParaRPr lang="en-US"/>
                    </a:p>
                  </a:txBody>
                  <a:tcPr/>
                </a:tc>
              </a:tr>
              <a:tr h="431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/>
                        <a:t> -∞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100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438400" y="2438400"/>
          <a:ext cx="3886200" cy="1989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0"/>
                <a:gridCol w="1943100"/>
              </a:tblGrid>
              <a:tr h="9229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 a religious life and an eternity of happiness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 a religious life </a:t>
                      </a:r>
                      <a:endParaRPr lang="en-US" sz="1600"/>
                    </a:p>
                  </a:txBody>
                  <a:tcPr/>
                </a:tc>
              </a:tr>
              <a:tr h="484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a life of poisonous pleasures of the flesh and an eternity of suffering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 life of poisonous pleasures  of the flesh</a:t>
                      </a:r>
                      <a:endParaRPr lang="en-US" sz="16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Game Theory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What is it?</a:t>
            </a:r>
          </a:p>
          <a:p>
            <a:pPr lvl="1" hangingPunct="0"/>
            <a:r>
              <a:rPr lang="en-US" smtClean="0"/>
              <a:t>a way to model conflict and competition</a:t>
            </a:r>
          </a:p>
          <a:p>
            <a:pPr lvl="1" hangingPunct="0"/>
            <a:r>
              <a:rPr lang="en-US" smtClean="0"/>
              <a:t>one or more "players" make simultaneous decisions which affect the rewards accruing to each</a:t>
            </a:r>
          </a:p>
          <a:p>
            <a:pPr hangingPunct="0"/>
            <a:r>
              <a:rPr lang="en-US" smtClean="0"/>
              <a:t> Assumptions:</a:t>
            </a:r>
          </a:p>
          <a:p>
            <a:pPr lvl="1" hangingPunct="0"/>
            <a:r>
              <a:rPr lang="en-US" smtClean="0"/>
              <a:t>2 person (players)</a:t>
            </a:r>
          </a:p>
          <a:p>
            <a:pPr lvl="1" hangingPunct="0"/>
            <a:r>
              <a:rPr lang="en-US" smtClean="0"/>
              <a:t>zero sum: what one wins the other loses</a:t>
            </a:r>
          </a:p>
          <a:p>
            <a:pPr hangingPunct="0"/>
            <a:r>
              <a:rPr lang="en-US" smtClean="0"/>
              <a:t>Strategies and payoffs represented by a matrix</a:t>
            </a:r>
          </a:p>
          <a:p>
            <a:pPr lvl="1" hangingPunct="0"/>
            <a:r>
              <a:rPr lang="en-US" smtClean="0"/>
              <a:t>player 1 has strategies 1-m</a:t>
            </a:r>
          </a:p>
          <a:p>
            <a:pPr lvl="1" hangingPunct="0"/>
            <a:r>
              <a:rPr lang="en-US" smtClean="0"/>
              <a:t>player 2 has strategies 1-m </a:t>
            </a:r>
          </a:p>
          <a:p>
            <a:pPr lvl="1" hangingPunct="0"/>
            <a:r>
              <a:rPr lang="en-US" smtClean="0"/>
              <a:t>a</a:t>
            </a:r>
            <a:r>
              <a:rPr lang="en-US" baseline="-25000" smtClean="0"/>
              <a:t>ij</a:t>
            </a:r>
            <a:r>
              <a:rPr lang="en-US" smtClean="0"/>
              <a:t> = payoff from II to I if I selects row i and II selects column j. </a:t>
            </a:r>
          </a:p>
          <a:p>
            <a:pPr lvl="1" hangingPunct="0"/>
            <a:r>
              <a:rPr lang="en-US" smtClean="0"/>
              <a:t>[a</a:t>
            </a:r>
            <a:r>
              <a:rPr lang="en-US" baseline="-25000" smtClean="0"/>
              <a:t>ij</a:t>
            </a:r>
            <a:r>
              <a:rPr lang="en-US" smtClean="0"/>
              <a:t>] = reward/payoff  matrix.</a:t>
            </a:r>
          </a:p>
          <a:p>
            <a:pPr hangingPunct="0"/>
            <a:r>
              <a:rPr lang="en-US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Assumptions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0" hangingPunct="0"/>
            <a:r>
              <a:rPr lang="en-US" smtClean="0"/>
              <a:t>each decision maker has two or more well-specified choices or sequences of choices</a:t>
            </a:r>
          </a:p>
          <a:p>
            <a:pPr lvl="1" eaLnBrk="0" hangingPunct="0"/>
            <a:r>
              <a:rPr lang="en-US" smtClean="0"/>
              <a:t>every possible combination of plays available to the players leads to a well-defined end-state (win, loss, or draw) that terminates the game </a:t>
            </a:r>
          </a:p>
          <a:p>
            <a:pPr lvl="1" eaLnBrk="0" hangingPunct="0"/>
            <a:r>
              <a:rPr lang="en-US" smtClean="0"/>
              <a:t>a specified payoff for each player is associated with each end-state </a:t>
            </a:r>
          </a:p>
          <a:p>
            <a:pPr lvl="1" eaLnBrk="0" hangingPunct="0">
              <a:spcBef>
                <a:spcPct val="50000"/>
              </a:spcBef>
            </a:pPr>
            <a:r>
              <a:rPr lang="en-US" smtClean="0"/>
              <a:t>each decision maker has perfect knowledge of the game and of his opposition </a:t>
            </a:r>
          </a:p>
          <a:p>
            <a:pPr lvl="1" eaLnBrk="0" hangingPunct="0">
              <a:spcBef>
                <a:spcPct val="50000"/>
              </a:spcBef>
            </a:pPr>
            <a:r>
              <a:rPr lang="en-US" smtClean="0"/>
              <a:t>all decision makers are rational; that is, each player will select the strategy that yields him the greater payoff</a:t>
            </a:r>
          </a:p>
          <a:p>
            <a:pPr eaLnBrk="0" hangingPunct="0"/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Odds/Evens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Each player simultaneously holds 1 or 2 fingers. </a:t>
            </a:r>
          </a:p>
          <a:p>
            <a:pPr hangingPunct="0"/>
            <a:r>
              <a:rPr lang="en-US" smtClean="0"/>
              <a:t>If the sum is odd, II (Even) pays I $1. </a:t>
            </a:r>
          </a:p>
          <a:p>
            <a:pPr hangingPunct="0"/>
            <a:r>
              <a:rPr lang="en-US" smtClean="0"/>
              <a:t>If not, I (Odd)  pays II $1.</a:t>
            </a:r>
          </a:p>
          <a:p>
            <a:pPr hangingPunct="0"/>
            <a:r>
              <a:rPr lang="en-US" smtClean="0"/>
              <a:t>Payoff matrix:       </a:t>
            </a:r>
          </a:p>
          <a:p>
            <a:pPr hangingPunct="0"/>
            <a:r>
              <a:rPr lang="en-US" smtClean="0"/>
              <a:t>                         </a:t>
            </a:r>
            <a:r>
              <a:rPr lang="en-US" sz="1600" smtClean="0"/>
              <a:t>Column player strategies</a:t>
            </a:r>
          </a:p>
          <a:p>
            <a:pPr hangingPunct="0"/>
            <a:r>
              <a:rPr lang="en-US" sz="1600" smtClean="0"/>
              <a:t>                                            1                 2</a:t>
            </a:r>
          </a:p>
          <a:p>
            <a:pPr hangingPunct="0"/>
            <a:r>
              <a:rPr lang="en-US" sz="1600" smtClean="0"/>
              <a:t>    Row                        1</a:t>
            </a:r>
          </a:p>
          <a:p>
            <a:pPr hangingPunct="0"/>
            <a:r>
              <a:rPr lang="en-US" sz="1600" smtClean="0"/>
              <a:t>   player                      2</a:t>
            </a:r>
          </a:p>
          <a:p>
            <a:pPr hangingPunct="0"/>
            <a:r>
              <a:rPr lang="en-US" sz="1600" smtClean="0"/>
              <a:t>strategies                   </a:t>
            </a:r>
          </a:p>
          <a:p>
            <a:pPr hangingPunct="0"/>
            <a:r>
              <a:rPr lang="en-US" sz="1600" smtClean="0"/>
              <a:t>                      a</a:t>
            </a:r>
            <a:r>
              <a:rPr lang="en-US" sz="1600" baseline="-25000" smtClean="0"/>
              <a:t>ij</a:t>
            </a:r>
            <a:r>
              <a:rPr lang="en-US" sz="1600" smtClean="0"/>
              <a:t> = payoff from II to I if I selects row i and II selects column j</a:t>
            </a:r>
          </a:p>
          <a:p>
            <a:pPr hangingPunct="0"/>
            <a:r>
              <a:rPr lang="en-US" smtClean="0"/>
              <a:t>Neither player knows what strategy the other will follow</a:t>
            </a:r>
          </a:p>
          <a:p>
            <a:pPr hangingPunct="0"/>
            <a:r>
              <a:rPr lang="en-US" smtClean="0"/>
              <a:t>How should you play this game?</a:t>
            </a:r>
          </a:p>
          <a:p>
            <a:endParaRPr lang="en-US" smtClean="0"/>
          </a:p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87600" y="3581400"/>
          <a:ext cx="18796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-1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1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-1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Interesting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                         </a:t>
            </a:r>
            <a:r>
              <a:rPr lang="en-US" sz="1600" smtClean="0"/>
              <a:t>Column player strategies</a:t>
            </a:r>
          </a:p>
          <a:p>
            <a:pPr hangingPunct="0"/>
            <a:r>
              <a:rPr lang="en-US" sz="1600" smtClean="0"/>
              <a:t>                                            1                 2</a:t>
            </a:r>
          </a:p>
          <a:p>
            <a:pPr hangingPunct="0"/>
            <a:r>
              <a:rPr lang="en-US" sz="1600" smtClean="0"/>
              <a:t>    Row                        1</a:t>
            </a:r>
          </a:p>
          <a:p>
            <a:pPr hangingPunct="0"/>
            <a:r>
              <a:rPr lang="en-US" sz="1600" smtClean="0"/>
              <a:t>   player                      2</a:t>
            </a:r>
          </a:p>
          <a:p>
            <a:pPr hangingPunct="0"/>
            <a:r>
              <a:rPr lang="en-US" sz="1600" smtClean="0"/>
              <a:t>strategies                   </a:t>
            </a:r>
          </a:p>
          <a:p>
            <a:pPr hangingPunct="0"/>
            <a:r>
              <a:rPr lang="en-US" sz="1600" smtClean="0"/>
              <a:t>                      a</a:t>
            </a:r>
            <a:r>
              <a:rPr lang="en-US" sz="1600" baseline="-25000" smtClean="0"/>
              <a:t>ij</a:t>
            </a:r>
            <a:r>
              <a:rPr lang="en-US" sz="1600" smtClean="0"/>
              <a:t> = payoff from II to I if I selects row i and II selects column j</a:t>
            </a:r>
          </a:p>
          <a:p>
            <a:pPr hangingPunct="0"/>
            <a:endParaRPr lang="en-US" smtClean="0"/>
          </a:p>
          <a:p>
            <a:pPr hangingPunct="0"/>
            <a:r>
              <a:rPr lang="en-US" smtClean="0"/>
              <a:t>These require a mixed strategy </a:t>
            </a:r>
          </a:p>
          <a:p>
            <a:pPr lvl="1" hangingPunct="0"/>
            <a:r>
              <a:rPr lang="en-US" smtClean="0"/>
              <a:t>select 1  x% of the time and 2, (1-x)%</a:t>
            </a:r>
          </a:p>
          <a:p>
            <a:pPr lvl="1" hangingPunct="0"/>
            <a:r>
              <a:rPr lang="en-US" smtClean="0"/>
              <a:t>player 1 strategy: (x</a:t>
            </a:r>
            <a:r>
              <a:rPr lang="en-US" baseline="-25000" smtClean="0"/>
              <a:t>1</a:t>
            </a:r>
            <a:r>
              <a:rPr lang="en-US" smtClean="0"/>
              <a:t>, 1- x</a:t>
            </a:r>
            <a:r>
              <a:rPr lang="en-US" baseline="-25000" smtClean="0"/>
              <a:t>1</a:t>
            </a:r>
            <a:r>
              <a:rPr lang="en-US" smtClean="0"/>
              <a:t>)</a:t>
            </a:r>
          </a:p>
          <a:p>
            <a:pPr lvl="1" hangingPunct="0"/>
            <a:r>
              <a:rPr lang="en-US" smtClean="0"/>
              <a:t>player 2 strategy: (y</a:t>
            </a:r>
            <a:r>
              <a:rPr lang="en-US" baseline="-25000" smtClean="0"/>
              <a:t>1</a:t>
            </a:r>
            <a:r>
              <a:rPr lang="en-US" smtClean="0"/>
              <a:t>, 1- y</a:t>
            </a:r>
            <a:r>
              <a:rPr lang="en-US" baseline="-25000" smtClean="0"/>
              <a:t>1</a:t>
            </a:r>
            <a:r>
              <a:rPr lang="en-US" smtClean="0"/>
              <a:t>)</a:t>
            </a:r>
          </a:p>
          <a:p>
            <a:pPr hangingPunct="0"/>
            <a:endParaRPr lang="en-US" smtClean="0"/>
          </a:p>
          <a:p>
            <a:endParaRPr lang="en-US" smtClean="0"/>
          </a:p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87600" y="1828800"/>
          <a:ext cx="18796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10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-1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-1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0.5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Constant Sum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A generalization of zero sum: the sum of player winnings are a constant</a:t>
            </a:r>
          </a:p>
          <a:p>
            <a:pPr hangingPunct="0"/>
            <a:r>
              <a:rPr lang="en-US" smtClean="0"/>
              <a:t>E.g. (p. 613) networks vying for audience of 100 million with strategies western, soap, and comedy. Payoff matrix is millions of viewers for network 1 </a:t>
            </a:r>
          </a:p>
          <a:p>
            <a:pPr hangingPunct="0"/>
            <a:r>
              <a:rPr lang="en-US" smtClean="0"/>
              <a:t>                                       </a:t>
            </a:r>
            <a:r>
              <a:rPr lang="en-US" sz="1800" smtClean="0"/>
              <a:t>W      S        C         row min</a:t>
            </a:r>
          </a:p>
          <a:p>
            <a:pPr hangingPunct="0"/>
            <a:r>
              <a:rPr lang="en-US" sz="1800" smtClean="0"/>
              <a:t>                                       W                                        15</a:t>
            </a:r>
          </a:p>
          <a:p>
            <a:pPr hangingPunct="0"/>
            <a:r>
              <a:rPr lang="en-US" sz="1800" smtClean="0"/>
              <a:t>                                        S                                         45</a:t>
            </a:r>
          </a:p>
          <a:p>
            <a:pPr hangingPunct="0"/>
            <a:r>
              <a:rPr lang="en-US" sz="1800" smtClean="0"/>
              <a:t>                                        C                                         14</a:t>
            </a:r>
            <a:endParaRPr lang="en-US" sz="800" smtClean="0"/>
          </a:p>
          <a:p>
            <a:pPr hangingPunct="0"/>
            <a:endParaRPr lang="en-US" sz="800" smtClean="0"/>
          </a:p>
          <a:p>
            <a:pPr hangingPunct="0"/>
            <a:r>
              <a:rPr lang="en-US" sz="1800" smtClean="0"/>
              <a:t>                      col max              45     58     70</a:t>
            </a:r>
            <a:endParaRPr lang="en-US" smtClean="0"/>
          </a:p>
          <a:p>
            <a:pPr hangingPunct="0"/>
            <a:r>
              <a:rPr lang="en-US" smtClean="0"/>
              <a:t>Solve using minimax</a:t>
            </a:r>
          </a:p>
          <a:p>
            <a:pPr lvl="1" hangingPunct="0"/>
            <a:r>
              <a:rPr lang="en-US" smtClean="0"/>
              <a:t>max(row min) =   min(col max) = 45            </a:t>
            </a:r>
          </a:p>
          <a:p>
            <a:pPr lvl="1" hangingPunct="0"/>
            <a:r>
              <a:rPr lang="en-US" smtClean="0"/>
              <a:t>saddlepoint at (2,1)</a:t>
            </a:r>
          </a:p>
          <a:p>
            <a:pPr hangingPunct="0"/>
            <a:r>
              <a:rPr lang="en-US" sz="1800" smtClean="0"/>
              <a:t>    </a:t>
            </a:r>
          </a:p>
          <a:p>
            <a:pPr hangingPunct="0"/>
            <a:r>
              <a:rPr lang="en-US" smtClean="0"/>
              <a:t>                 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048000" y="3581400"/>
          <a:ext cx="1524000" cy="10972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8000"/>
                <a:gridCol w="508000"/>
                <a:gridCol w="50800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smtClean="0"/>
                        <a:t>35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60</a:t>
                      </a:r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smtClean="0"/>
                        <a:t>45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50</a:t>
                      </a:r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r>
                        <a:rPr lang="en-US" smtClean="0"/>
                        <a:t>38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70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11.2:  Dominated Strategies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                         </a:t>
            </a:r>
            <a:r>
              <a:rPr lang="en-US" sz="1600" smtClean="0"/>
              <a:t>Column player strategies</a:t>
            </a:r>
          </a:p>
          <a:p>
            <a:pPr hangingPunct="0"/>
            <a:r>
              <a:rPr lang="en-US" sz="1600" smtClean="0"/>
              <a:t>                                            1                 2</a:t>
            </a:r>
          </a:p>
          <a:p>
            <a:pPr hangingPunct="0"/>
            <a:r>
              <a:rPr lang="en-US" sz="1600" smtClean="0"/>
              <a:t>    Row                        1</a:t>
            </a:r>
          </a:p>
          <a:p>
            <a:pPr hangingPunct="0"/>
            <a:r>
              <a:rPr lang="en-US" sz="1600" smtClean="0"/>
              <a:t>   player                      2</a:t>
            </a:r>
          </a:p>
          <a:p>
            <a:pPr hangingPunct="0"/>
            <a:r>
              <a:rPr lang="en-US" sz="1600" smtClean="0"/>
              <a:t>strategies                   </a:t>
            </a:r>
          </a:p>
          <a:p>
            <a:pPr hangingPunct="0"/>
            <a:r>
              <a:rPr lang="en-US" sz="1600" smtClean="0"/>
              <a:t>                      a</a:t>
            </a:r>
            <a:r>
              <a:rPr lang="en-US" sz="1600" baseline="-25000" smtClean="0"/>
              <a:t>ij</a:t>
            </a:r>
            <a:r>
              <a:rPr lang="en-US" sz="1600" smtClean="0"/>
              <a:t> = payoff from II to I if I selects row i and II selects column j</a:t>
            </a:r>
          </a:p>
          <a:p>
            <a:pPr hangingPunct="0"/>
            <a:r>
              <a:rPr lang="en-US" smtClean="0"/>
              <a:t>If you were player I, you would always pick strategy 1</a:t>
            </a:r>
          </a:p>
          <a:p>
            <a:pPr hangingPunct="0"/>
            <a:r>
              <a:rPr lang="en-US" smtClean="0"/>
              <a:t>If you were player  II, you would always pick strategy 2</a:t>
            </a:r>
          </a:p>
          <a:p>
            <a:pPr lvl="1" hangingPunct="0"/>
            <a:r>
              <a:rPr lang="en-US" smtClean="0"/>
              <a:t>equilibrium point  at row 1, col 2</a:t>
            </a:r>
          </a:p>
          <a:p>
            <a:pPr lvl="1" hangingPunct="0"/>
            <a:r>
              <a:rPr lang="en-US" smtClean="0"/>
              <a:t>value of the game = -1</a:t>
            </a:r>
          </a:p>
          <a:p>
            <a:pPr hangingPunct="0"/>
            <a:r>
              <a:rPr lang="en-US" smtClean="0"/>
              <a:t>Can also use saddle point condition</a:t>
            </a:r>
          </a:p>
          <a:p>
            <a:pPr lvl="1" hangingPunct="0"/>
            <a:r>
              <a:rPr lang="en-US" smtClean="0"/>
              <a:t>max(row minimum) = min(col maximum)</a:t>
            </a:r>
          </a:p>
          <a:p>
            <a:pPr lvl="1" hangingPunct="0"/>
            <a:r>
              <a:rPr lang="en-US" smtClean="0"/>
              <a:t>max (-1, -2) = min(10, -1) -=1</a:t>
            </a:r>
          </a:p>
          <a:p>
            <a:pPr hangingPunct="0"/>
            <a:r>
              <a:rPr lang="en-US" smtClean="0"/>
              <a:t> Does this work for odds/evens?</a:t>
            </a:r>
          </a:p>
          <a:p>
            <a:pPr hangingPunct="0"/>
            <a:r>
              <a:rPr lang="en-US" smtClean="0"/>
              <a:t>max( -1,-1) != min(1,1)</a:t>
            </a:r>
          </a:p>
          <a:p>
            <a:pPr hangingPunct="0"/>
            <a:r>
              <a:rPr lang="en-US" smtClean="0"/>
              <a:t> </a:t>
            </a:r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pPr hangingPunct="0"/>
            <a:endParaRPr lang="en-US" smtClean="0"/>
          </a:p>
          <a:p>
            <a:endParaRPr lang="en-US" smtClean="0"/>
          </a:p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87600" y="1828800"/>
          <a:ext cx="18796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10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-1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-1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-2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Odds/Evens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983163"/>
          </a:xfrm>
        </p:spPr>
        <p:txBody>
          <a:bodyPr/>
          <a:lstStyle/>
          <a:p>
            <a:pPr hangingPunct="0"/>
            <a:r>
              <a:rPr lang="en-US" smtClean="0"/>
              <a:t>Not all games have a saddle point or dominated strategies leading to pure strategies for each player</a:t>
            </a:r>
          </a:p>
          <a:p>
            <a:pPr hangingPunct="0"/>
            <a:r>
              <a:rPr lang="en-US" smtClean="0"/>
              <a:t>Back to this one:       </a:t>
            </a:r>
          </a:p>
          <a:p>
            <a:pPr hangingPunct="0"/>
            <a:r>
              <a:rPr lang="en-US" smtClean="0"/>
              <a:t>                         </a:t>
            </a:r>
            <a:r>
              <a:rPr lang="en-US" sz="1600" smtClean="0"/>
              <a:t>Column player strategies</a:t>
            </a:r>
          </a:p>
          <a:p>
            <a:pPr hangingPunct="0"/>
            <a:r>
              <a:rPr lang="en-US" sz="1600" smtClean="0"/>
              <a:t>                                            1                 2</a:t>
            </a:r>
          </a:p>
          <a:p>
            <a:pPr hangingPunct="0"/>
            <a:r>
              <a:rPr lang="en-US" sz="1600" smtClean="0"/>
              <a:t>    Row                        1</a:t>
            </a:r>
          </a:p>
          <a:p>
            <a:pPr hangingPunct="0"/>
            <a:r>
              <a:rPr lang="en-US" sz="1600" smtClean="0"/>
              <a:t>   player                      2</a:t>
            </a:r>
          </a:p>
          <a:p>
            <a:pPr hangingPunct="0"/>
            <a:r>
              <a:rPr lang="en-US" sz="1600" smtClean="0"/>
              <a:t>strategies                   </a:t>
            </a:r>
          </a:p>
          <a:p>
            <a:pPr hangingPunct="0"/>
            <a:r>
              <a:rPr lang="en-US" sz="1600" smtClean="0"/>
              <a:t>                      a</a:t>
            </a:r>
            <a:r>
              <a:rPr lang="en-US" sz="1600" baseline="-25000" smtClean="0"/>
              <a:t>ij</a:t>
            </a:r>
            <a:r>
              <a:rPr lang="en-US" sz="1600" smtClean="0"/>
              <a:t> = payoff from II to I if I selects row i and II selects column j</a:t>
            </a:r>
          </a:p>
          <a:p>
            <a:pPr hangingPunct="0"/>
            <a:r>
              <a:rPr lang="en-US" smtClean="0"/>
              <a:t>Goal: probability distributions on the pure strategies (x</a:t>
            </a:r>
            <a:r>
              <a:rPr lang="en-US" baseline="-25000" smtClean="0"/>
              <a:t>1</a:t>
            </a:r>
            <a:r>
              <a:rPr lang="en-US" smtClean="0"/>
              <a:t>, 1- x</a:t>
            </a:r>
            <a:r>
              <a:rPr lang="en-US" baseline="-25000" smtClean="0"/>
              <a:t>1</a:t>
            </a:r>
            <a:r>
              <a:rPr lang="en-US" smtClean="0"/>
              <a:t>) for player I and (y</a:t>
            </a:r>
            <a:r>
              <a:rPr lang="en-US" baseline="-25000" smtClean="0"/>
              <a:t>1</a:t>
            </a:r>
            <a:r>
              <a:rPr lang="en-US" smtClean="0"/>
              <a:t>, 1- y</a:t>
            </a:r>
            <a:r>
              <a:rPr lang="en-US" baseline="-25000" smtClean="0"/>
              <a:t>1</a:t>
            </a:r>
            <a:r>
              <a:rPr lang="en-US" smtClean="0"/>
              <a:t>) for player II</a:t>
            </a:r>
          </a:p>
          <a:p>
            <a:pPr hangingPunct="0"/>
            <a:r>
              <a:rPr lang="en-US" smtClean="0"/>
              <a:t>where </a:t>
            </a:r>
          </a:p>
          <a:p>
            <a:pPr hangingPunct="0"/>
            <a:r>
              <a:rPr lang="en-US" smtClean="0"/>
              <a:t>     x</a:t>
            </a:r>
            <a:r>
              <a:rPr lang="en-US" baseline="-25000" smtClean="0"/>
              <a:t>i</a:t>
            </a:r>
            <a:r>
              <a:rPr lang="en-US" smtClean="0"/>
              <a:t> = p(I holds i fingers)</a:t>
            </a:r>
          </a:p>
          <a:p>
            <a:pPr hangingPunct="0"/>
            <a:r>
              <a:rPr lang="en-US" smtClean="0"/>
              <a:t>     y</a:t>
            </a:r>
            <a:r>
              <a:rPr lang="en-US" baseline="-25000" smtClean="0"/>
              <a:t>i</a:t>
            </a:r>
            <a:r>
              <a:rPr lang="en-US" smtClean="0"/>
              <a:t> = P(II holds i fingers) </a:t>
            </a:r>
          </a:p>
          <a:p>
            <a:pPr hangingPunct="0"/>
            <a:r>
              <a:rPr lang="en-US" smtClean="0"/>
              <a:t> </a:t>
            </a:r>
          </a:p>
          <a:p>
            <a:endParaRPr lang="en-US" smtClean="0"/>
          </a:p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3124200"/>
          <a:ext cx="18796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-1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1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  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-1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Graphical Solution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smtClean="0"/>
              <a:t>Payoff to I  if II  picks 1:  -1(x</a:t>
            </a:r>
            <a:r>
              <a:rPr lang="en-US" baseline="-25000" smtClean="0"/>
              <a:t>1</a:t>
            </a:r>
            <a:r>
              <a:rPr lang="en-US" smtClean="0"/>
              <a:t>) + 1 (1-x</a:t>
            </a:r>
            <a:r>
              <a:rPr lang="en-US" baseline="-25000" smtClean="0"/>
              <a:t>1</a:t>
            </a:r>
            <a:r>
              <a:rPr lang="en-US" smtClean="0"/>
              <a:t>) = 1-2x</a:t>
            </a:r>
            <a:r>
              <a:rPr lang="en-US" baseline="-25000" smtClean="0"/>
              <a:t>1</a:t>
            </a:r>
          </a:p>
          <a:p>
            <a:pPr hangingPunct="0"/>
            <a:r>
              <a:rPr lang="en-US" smtClean="0"/>
              <a:t>Payoff to I  if II  picks 2:   1(x</a:t>
            </a:r>
            <a:r>
              <a:rPr lang="en-US" baseline="-25000" smtClean="0"/>
              <a:t>1</a:t>
            </a:r>
            <a:r>
              <a:rPr lang="en-US" smtClean="0"/>
              <a:t>) - 1 (1-x</a:t>
            </a:r>
            <a:r>
              <a:rPr lang="en-US" baseline="-25000" smtClean="0"/>
              <a:t>1</a:t>
            </a:r>
            <a:r>
              <a:rPr lang="en-US" smtClean="0"/>
              <a:t>) = -1 +2x</a:t>
            </a:r>
            <a:r>
              <a:rPr lang="en-US" baseline="-25000" smtClean="0"/>
              <a:t>1</a:t>
            </a:r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r>
              <a:rPr lang="en-US" baseline="-25000" smtClean="0"/>
              <a:t>                          payoff</a:t>
            </a:r>
            <a:endParaRPr lang="en-US" baseline="-25000" smtClean="0"/>
          </a:p>
          <a:p>
            <a:pPr hangingPunct="0"/>
            <a:r>
              <a:rPr lang="en-US" baseline="-25000" smtClean="0"/>
              <a:t>                           II to I</a:t>
            </a:r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r>
              <a:rPr lang="en-US" sz="1800" baseline="-25000" smtClean="0"/>
              <a:t>                                                                                                                          </a:t>
            </a:r>
            <a:r>
              <a:rPr lang="en-US" sz="1800" smtClean="0"/>
              <a:t>x</a:t>
            </a:r>
            <a:r>
              <a:rPr lang="en-US" sz="1800" baseline="-25000" smtClean="0"/>
              <a:t>1</a:t>
            </a:r>
            <a:endParaRPr lang="en-US" sz="1800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endParaRPr lang="en-US" baseline="-25000" smtClean="0"/>
          </a:p>
          <a:p>
            <a:pPr hangingPunct="0"/>
            <a:r>
              <a:rPr lang="en-US" smtClean="0"/>
              <a:t>Note, we can ensure v=0 if x</a:t>
            </a:r>
            <a:r>
              <a:rPr lang="en-US" baseline="-25000" smtClean="0"/>
              <a:t>1</a:t>
            </a:r>
            <a:r>
              <a:rPr lang="en-US" smtClean="0"/>
              <a:t>= 1/2  with strategy (1/2, 1/2)</a:t>
            </a:r>
          </a:p>
          <a:p>
            <a:pPr hangingPunct="0"/>
            <a:r>
              <a:rPr lang="en-US" smtClean="0"/>
              <a:t>Player II also has strategy (1/2, 1/2)</a:t>
            </a:r>
          </a:p>
          <a:p>
            <a:pPr hangingPunct="0"/>
            <a:endParaRPr lang="en-US" baseline="-25000" smtClean="0"/>
          </a:p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16200000" flipH="1">
            <a:off x="1752600" y="2971800"/>
            <a:ext cx="27432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1905000" y="2743200"/>
            <a:ext cx="27432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58570" y="3810000"/>
            <a:ext cx="2819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838994" y="3810000"/>
            <a:ext cx="3047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00400" y="3657600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(1/2, 0)</a:t>
            </a:r>
            <a:endParaRPr lang="en-US" sz="1600"/>
          </a:p>
        </p:txBody>
      </p:sp>
      <p:sp>
        <p:nvSpPr>
          <p:cNvPr id="29" name="TextBox 28"/>
          <p:cNvSpPr txBox="1"/>
          <p:nvPr/>
        </p:nvSpPr>
        <p:spPr>
          <a:xfrm>
            <a:off x="2438400" y="2209800"/>
            <a:ext cx="569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(0,1)</a:t>
            </a:r>
            <a:endParaRPr lang="en-US" sz="1600"/>
          </a:p>
        </p:txBody>
      </p:sp>
      <p:sp>
        <p:nvSpPr>
          <p:cNvPr id="30" name="TextBox 29"/>
          <p:cNvSpPr txBox="1"/>
          <p:nvPr/>
        </p:nvSpPr>
        <p:spPr>
          <a:xfrm>
            <a:off x="2362200" y="4876800"/>
            <a:ext cx="678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(0, -1)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1015</Words>
  <Application>Microsoft Office PowerPoint</Application>
  <PresentationFormat>On-screen Show (4:3)</PresentationFormat>
  <Paragraphs>277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Chapter 11  Game Theory   </vt:lpstr>
      <vt:lpstr>Game Theory</vt:lpstr>
      <vt:lpstr>More Assumptions</vt:lpstr>
      <vt:lpstr>Example: Odds/Evens</vt:lpstr>
      <vt:lpstr>More Interesting</vt:lpstr>
      <vt:lpstr>Constant Sum</vt:lpstr>
      <vt:lpstr>11.2:  Dominated Strategies </vt:lpstr>
      <vt:lpstr>Example: Odds/Evens</vt:lpstr>
      <vt:lpstr>Graphical Solution</vt:lpstr>
      <vt:lpstr>Graphical Solution</vt:lpstr>
      <vt:lpstr>Graphical Solution</vt:lpstr>
      <vt:lpstr>Linear Programming</vt:lpstr>
      <vt:lpstr>11.4 Two Person Nonconstant Games</vt:lpstr>
      <vt:lpstr>Games Against Nature</vt:lpstr>
      <vt:lpstr>Pascal's Wager</vt:lpstr>
    </vt:vector>
  </TitlesOfParts>
  <Company>wells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305 2008</dc:title>
  <dc:creator>carol shilepsky</dc:creator>
  <cp:lastModifiedBy>carol shilepsky</cp:lastModifiedBy>
  <cp:revision>249</cp:revision>
  <dcterms:created xsi:type="dcterms:W3CDTF">2008-10-19T14:47:04Z</dcterms:created>
  <dcterms:modified xsi:type="dcterms:W3CDTF">2008-12-03T13:14:43Z</dcterms:modified>
</cp:coreProperties>
</file>